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89" r:id="rId6"/>
    <p:sldId id="290" r:id="rId7"/>
    <p:sldId id="291" r:id="rId8"/>
    <p:sldId id="293" r:id="rId9"/>
    <p:sldId id="294" r:id="rId10"/>
    <p:sldId id="300" r:id="rId11"/>
    <p:sldId id="314" r:id="rId12"/>
    <p:sldId id="296" r:id="rId13"/>
    <p:sldId id="297" r:id="rId14"/>
    <p:sldId id="298" r:id="rId15"/>
    <p:sldId id="299" r:id="rId16"/>
    <p:sldId id="315" r:id="rId17"/>
    <p:sldId id="295" r:id="rId18"/>
    <p:sldId id="301" r:id="rId19"/>
    <p:sldId id="303" r:id="rId20"/>
    <p:sldId id="305" r:id="rId21"/>
    <p:sldId id="316" r:id="rId22"/>
    <p:sldId id="306" r:id="rId23"/>
    <p:sldId id="320" r:id="rId24"/>
    <p:sldId id="317" r:id="rId25"/>
    <p:sldId id="307" r:id="rId26"/>
    <p:sldId id="321" r:id="rId27"/>
    <p:sldId id="318" r:id="rId28"/>
    <p:sldId id="308" r:id="rId29"/>
    <p:sldId id="322" r:id="rId30"/>
    <p:sldId id="319" r:id="rId31"/>
    <p:sldId id="309" r:id="rId32"/>
    <p:sldId id="323" r:id="rId33"/>
    <p:sldId id="310" r:id="rId34"/>
    <p:sldId id="263" r:id="rId35"/>
    <p:sldId id="311" r:id="rId36"/>
    <p:sldId id="312" r:id="rId37"/>
    <p:sldId id="264" r:id="rId38"/>
    <p:sldId id="313" r:id="rId39"/>
    <p:sldId id="324" r:id="rId40"/>
    <p:sldId id="325" r:id="rId41"/>
    <p:sldId id="326" r:id="rId42"/>
    <p:sldId id="327" r:id="rId43"/>
    <p:sldId id="328" r:id="rId44"/>
    <p:sldId id="330" r:id="rId45"/>
    <p:sldId id="331" r:id="rId46"/>
    <p:sldId id="329" r:id="rId47"/>
    <p:sldId id="332" r:id="rId48"/>
    <p:sldId id="334" r:id="rId49"/>
    <p:sldId id="336" r:id="rId50"/>
    <p:sldId id="333" r:id="rId51"/>
    <p:sldId id="335" r:id="rId52"/>
    <p:sldId id="337" r:id="rId53"/>
    <p:sldId id="339" r:id="rId54"/>
    <p:sldId id="340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  <p:embeddedFont>
      <p:font typeface="Montserrat Black" panose="00000A00000000000000" pitchFamily="2" charset="0"/>
      <p:bold r:id="rId65"/>
      <p:boldItalic r:id="rId66"/>
    </p:embeddedFont>
    <p:embeddedFont>
      <p:font typeface="Raleway" pitchFamily="2" charset="0"/>
      <p:regular r:id="rId67"/>
      <p:bold r:id="rId68"/>
      <p:italic r:id="rId69"/>
      <p:boldItalic r:id="rId70"/>
    </p:embeddedFont>
    <p:embeddedFont>
      <p:font typeface="Raleway Black" pitchFamily="2" charset="0"/>
      <p:bold r:id="rId71"/>
      <p:boldItalic r:id="rId72"/>
    </p:embeddedFont>
    <p:embeddedFont>
      <p:font typeface="Raleway ExtraBold" pitchFamily="2" charset="0"/>
      <p:bold r:id="rId73"/>
      <p:boldItalic r:id="rId74"/>
    </p:embeddedFont>
    <p:embeddedFont>
      <p:font typeface="Raleway Medium" pitchFamily="2" charset="0"/>
      <p:regular r:id="rId75"/>
      <p:bold r:id="rId76"/>
      <p:italic r:id="rId77"/>
      <p:boldItalic r:id="rId78"/>
    </p:embeddedFont>
    <p:embeddedFont>
      <p:font typeface="Raleway SemiBold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gnc/+banOJ+aIoocm+ziCy4jNe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7A8E54-1EF8-41BB-80AF-991BB2A9F8A5}" v="81" dt="2022-09-26T17:09:10.193"/>
    <p1510:client id="{919B1FCA-EA64-4DE0-9DAB-1E0C1062282E}" v="704" dt="2022-09-25T17:07:11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font" Target="fonts/font24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customschemas.google.com/relationships/presentationmetadata" Target="metadata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font" Target="fonts/font25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Relationship Id="rId87" Type="http://schemas.openxmlformats.org/officeDocument/2006/relationships/tableStyles" Target="tableStyles.xml"/><Relationship Id="rId61" Type="http://schemas.openxmlformats.org/officeDocument/2006/relationships/font" Target="fonts/font5.fntdata"/><Relationship Id="rId82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ea90fcb22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ea90fcb22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22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381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41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826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244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109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369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448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865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27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ea90fcb22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ea90fcb22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99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112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692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690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113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478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052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366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765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86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ea90fcb22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ea90fcb22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058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71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614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422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ea90fcb22_0_4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ea90fcb22_0_4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ea90fcb22_0_4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ea90fcb22_0_4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6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502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7134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413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145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0866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916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805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145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708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648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555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421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927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3599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35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313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ea90fcb22_0_3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ea90fcb22_0_3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398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3405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39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64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ea90fcb22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ea90fcb22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75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a90fcb22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ea90fcb22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07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Capa0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gfea90fcb22_0_33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gfea90fcb22_0_3300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4" name="Google Shape;14;gfea90fcb22_0_3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628" y="2047734"/>
            <a:ext cx="1989675" cy="1046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.Texto+icones">
  <p:cSld name="8_Titl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ea90fcb22_0_3386"/>
          <p:cNvSpPr/>
          <p:nvPr/>
        </p:nvSpPr>
        <p:spPr>
          <a:xfrm rot="-5400000">
            <a:off x="4115052" y="-252266"/>
            <a:ext cx="4410000" cy="5648100"/>
          </a:xfrm>
          <a:prstGeom prst="round2SameRect">
            <a:avLst>
              <a:gd name="adj1" fmla="val 3334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fea90fcb22_0_33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fea90fcb22_0_3386"/>
          <p:cNvSpPr txBox="1">
            <a:spLocks noGrp="1"/>
          </p:cNvSpPr>
          <p:nvPr>
            <p:ph type="body" idx="1"/>
          </p:nvPr>
        </p:nvSpPr>
        <p:spPr>
          <a:xfrm>
            <a:off x="4964273" y="2255925"/>
            <a:ext cx="3542700" cy="11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fea90fcb22_0_3386"/>
          <p:cNvSpPr txBox="1">
            <a:spLocks noGrp="1"/>
          </p:cNvSpPr>
          <p:nvPr>
            <p:ph type="title"/>
          </p:nvPr>
        </p:nvSpPr>
        <p:spPr>
          <a:xfrm>
            <a:off x="4964273" y="997350"/>
            <a:ext cx="3460200" cy="104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gfea90fcb22_0_3386"/>
          <p:cNvSpPr txBox="1">
            <a:spLocks noGrp="1"/>
          </p:cNvSpPr>
          <p:nvPr>
            <p:ph type="title" idx="2"/>
          </p:nvPr>
        </p:nvSpPr>
        <p:spPr>
          <a:xfrm>
            <a:off x="4964273" y="579019"/>
            <a:ext cx="35427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gfea90fcb22_0_3386"/>
          <p:cNvSpPr>
            <a:spLocks noGrp="1"/>
          </p:cNvSpPr>
          <p:nvPr>
            <p:ph type="pic" idx="3"/>
          </p:nvPr>
        </p:nvSpPr>
        <p:spPr>
          <a:xfrm>
            <a:off x="2673050" y="736931"/>
            <a:ext cx="1900200" cy="36924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sp>
        <p:nvSpPr>
          <p:cNvPr id="104" name="Google Shape;104;gfea90fcb22_0_3386"/>
          <p:cNvSpPr>
            <a:spLocks noGrp="1"/>
          </p:cNvSpPr>
          <p:nvPr>
            <p:ph type="pic" idx="4"/>
          </p:nvPr>
        </p:nvSpPr>
        <p:spPr>
          <a:xfrm>
            <a:off x="514347" y="736931"/>
            <a:ext cx="1900200" cy="36924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cxnSp>
        <p:nvCxnSpPr>
          <p:cNvPr id="105" name="Google Shape;105;gfea90fcb22_0_3386"/>
          <p:cNvCxnSpPr/>
          <p:nvPr/>
        </p:nvCxnSpPr>
        <p:spPr>
          <a:xfrm>
            <a:off x="5021446" y="2134496"/>
            <a:ext cx="7251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gfea90fcb22_0_3386"/>
          <p:cNvSpPr txBox="1">
            <a:spLocks noGrp="1"/>
          </p:cNvSpPr>
          <p:nvPr>
            <p:ph type="title" idx="5"/>
          </p:nvPr>
        </p:nvSpPr>
        <p:spPr>
          <a:xfrm>
            <a:off x="5814386" y="3641081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gfea90fcb22_0_3386"/>
          <p:cNvSpPr txBox="1">
            <a:spLocks noGrp="1"/>
          </p:cNvSpPr>
          <p:nvPr>
            <p:ph type="body" idx="6"/>
          </p:nvPr>
        </p:nvSpPr>
        <p:spPr>
          <a:xfrm>
            <a:off x="5814217" y="4174931"/>
            <a:ext cx="22188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gfea90fcb22_0_3386"/>
          <p:cNvSpPr>
            <a:spLocks noGrp="1"/>
          </p:cNvSpPr>
          <p:nvPr>
            <p:ph type="pic" idx="7"/>
          </p:nvPr>
        </p:nvSpPr>
        <p:spPr>
          <a:xfrm>
            <a:off x="4964273" y="3654600"/>
            <a:ext cx="724800" cy="7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.Botoes">
  <p:cSld name="10_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fea90fcb22_0_33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fea90fcb22_0_3398"/>
          <p:cNvSpPr txBox="1">
            <a:spLocks noGrp="1"/>
          </p:cNvSpPr>
          <p:nvPr>
            <p:ph type="title"/>
          </p:nvPr>
        </p:nvSpPr>
        <p:spPr>
          <a:xfrm>
            <a:off x="491129" y="82590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fea90fcb22_0_3398"/>
          <p:cNvSpPr txBox="1">
            <a:spLocks noGrp="1"/>
          </p:cNvSpPr>
          <p:nvPr>
            <p:ph type="title" idx="2"/>
          </p:nvPr>
        </p:nvSpPr>
        <p:spPr>
          <a:xfrm>
            <a:off x="491129" y="54071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gfea90fcb22_0_3398"/>
          <p:cNvCxnSpPr/>
          <p:nvPr/>
        </p:nvCxnSpPr>
        <p:spPr>
          <a:xfrm>
            <a:off x="551285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gfea90fcb22_0_3398"/>
          <p:cNvSpPr txBox="1">
            <a:spLocks noGrp="1"/>
          </p:cNvSpPr>
          <p:nvPr>
            <p:ph type="title" idx="3"/>
          </p:nvPr>
        </p:nvSpPr>
        <p:spPr>
          <a:xfrm>
            <a:off x="491429" y="1719188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gfea90fcb22_0_3398"/>
          <p:cNvSpPr txBox="1">
            <a:spLocks noGrp="1"/>
          </p:cNvSpPr>
          <p:nvPr>
            <p:ph type="body" idx="1"/>
          </p:nvPr>
        </p:nvSpPr>
        <p:spPr>
          <a:xfrm>
            <a:off x="491129" y="2007713"/>
            <a:ext cx="38259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6" name="Google Shape;116;gfea90fcb22_0_3398"/>
          <p:cNvSpPr txBox="1">
            <a:spLocks noGrp="1"/>
          </p:cNvSpPr>
          <p:nvPr>
            <p:ph type="title" idx="4"/>
          </p:nvPr>
        </p:nvSpPr>
        <p:spPr>
          <a:xfrm>
            <a:off x="4485410" y="1719188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gfea90fcb22_0_3398"/>
          <p:cNvSpPr txBox="1">
            <a:spLocks noGrp="1"/>
          </p:cNvSpPr>
          <p:nvPr>
            <p:ph type="body" idx="5"/>
          </p:nvPr>
        </p:nvSpPr>
        <p:spPr>
          <a:xfrm>
            <a:off x="4485110" y="2007713"/>
            <a:ext cx="38259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8" name="Google Shape;118;gfea90fcb22_0_3398"/>
          <p:cNvSpPr>
            <a:spLocks noGrp="1"/>
          </p:cNvSpPr>
          <p:nvPr>
            <p:ph type="pic" idx="6"/>
          </p:nvPr>
        </p:nvSpPr>
        <p:spPr>
          <a:xfrm>
            <a:off x="551294" y="2910019"/>
            <a:ext cx="3720600" cy="17715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sp>
        <p:nvSpPr>
          <p:cNvPr id="119" name="Google Shape;119;gfea90fcb22_0_3398"/>
          <p:cNvSpPr/>
          <p:nvPr/>
        </p:nvSpPr>
        <p:spPr>
          <a:xfrm>
            <a:off x="4485232" y="291001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fea90fcb22_0_3398"/>
          <p:cNvSpPr txBox="1">
            <a:spLocks noGrp="1"/>
          </p:cNvSpPr>
          <p:nvPr>
            <p:ph type="title" idx="7"/>
          </p:nvPr>
        </p:nvSpPr>
        <p:spPr>
          <a:xfrm>
            <a:off x="4485278" y="291001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gfea90fcb22_0_3398"/>
          <p:cNvSpPr txBox="1">
            <a:spLocks noGrp="1"/>
          </p:cNvSpPr>
          <p:nvPr>
            <p:ph type="body" idx="8"/>
          </p:nvPr>
        </p:nvSpPr>
        <p:spPr>
          <a:xfrm>
            <a:off x="4485110" y="322138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gfea90fcb22_0_3398"/>
          <p:cNvSpPr/>
          <p:nvPr/>
        </p:nvSpPr>
        <p:spPr>
          <a:xfrm>
            <a:off x="4485232" y="390766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fea90fcb22_0_3398"/>
          <p:cNvSpPr txBox="1">
            <a:spLocks noGrp="1"/>
          </p:cNvSpPr>
          <p:nvPr>
            <p:ph type="title" idx="9"/>
          </p:nvPr>
        </p:nvSpPr>
        <p:spPr>
          <a:xfrm>
            <a:off x="4485278" y="390766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gfea90fcb22_0_3398"/>
          <p:cNvSpPr txBox="1">
            <a:spLocks noGrp="1"/>
          </p:cNvSpPr>
          <p:nvPr>
            <p:ph type="body" idx="13"/>
          </p:nvPr>
        </p:nvSpPr>
        <p:spPr>
          <a:xfrm>
            <a:off x="4485110" y="421903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gfea90fcb22_0_3398"/>
          <p:cNvSpPr/>
          <p:nvPr/>
        </p:nvSpPr>
        <p:spPr>
          <a:xfrm>
            <a:off x="6679700" y="390766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fea90fcb22_0_3398"/>
          <p:cNvSpPr txBox="1">
            <a:spLocks noGrp="1"/>
          </p:cNvSpPr>
          <p:nvPr>
            <p:ph type="title" idx="14"/>
          </p:nvPr>
        </p:nvSpPr>
        <p:spPr>
          <a:xfrm>
            <a:off x="6679746" y="390766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gfea90fcb22_0_3398"/>
          <p:cNvSpPr txBox="1">
            <a:spLocks noGrp="1"/>
          </p:cNvSpPr>
          <p:nvPr>
            <p:ph type="body" idx="15"/>
          </p:nvPr>
        </p:nvSpPr>
        <p:spPr>
          <a:xfrm>
            <a:off x="6679577" y="421903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gfea90fcb22_0_3398"/>
          <p:cNvSpPr/>
          <p:nvPr/>
        </p:nvSpPr>
        <p:spPr>
          <a:xfrm>
            <a:off x="6679700" y="2910012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fea90fcb22_0_3398"/>
          <p:cNvSpPr txBox="1">
            <a:spLocks noGrp="1"/>
          </p:cNvSpPr>
          <p:nvPr>
            <p:ph type="title" idx="16"/>
          </p:nvPr>
        </p:nvSpPr>
        <p:spPr>
          <a:xfrm>
            <a:off x="6679746" y="2910019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gfea90fcb22_0_3398"/>
          <p:cNvSpPr txBox="1">
            <a:spLocks noGrp="1"/>
          </p:cNvSpPr>
          <p:nvPr>
            <p:ph type="body" idx="17"/>
          </p:nvPr>
        </p:nvSpPr>
        <p:spPr>
          <a:xfrm>
            <a:off x="6679577" y="3221381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ea90fcb22_0_3420"/>
          <p:cNvSpPr/>
          <p:nvPr/>
        </p:nvSpPr>
        <p:spPr>
          <a:xfrm>
            <a:off x="0" y="1600200"/>
            <a:ext cx="3940500" cy="3543300"/>
          </a:xfrm>
          <a:prstGeom prst="round1Rect">
            <a:avLst>
              <a:gd name="adj" fmla="val 37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fea90fcb22_0_34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fea90fcb22_0_3420"/>
          <p:cNvSpPr txBox="1">
            <a:spLocks noGrp="1"/>
          </p:cNvSpPr>
          <p:nvPr>
            <p:ph type="title"/>
          </p:nvPr>
        </p:nvSpPr>
        <p:spPr>
          <a:xfrm>
            <a:off x="355739" y="794306"/>
            <a:ext cx="3825900" cy="66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fea90fcb22_0_3420"/>
          <p:cNvSpPr txBox="1">
            <a:spLocks noGrp="1"/>
          </p:cNvSpPr>
          <p:nvPr>
            <p:ph type="title" idx="2"/>
          </p:nvPr>
        </p:nvSpPr>
        <p:spPr>
          <a:xfrm>
            <a:off x="355739" y="509119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fea90fcb22_0_3420"/>
          <p:cNvSpPr txBox="1">
            <a:spLocks noGrp="1"/>
          </p:cNvSpPr>
          <p:nvPr>
            <p:ph type="title" idx="3"/>
          </p:nvPr>
        </p:nvSpPr>
        <p:spPr>
          <a:xfrm>
            <a:off x="4477870" y="463388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gfea90fcb22_0_3420"/>
          <p:cNvSpPr txBox="1">
            <a:spLocks noGrp="1"/>
          </p:cNvSpPr>
          <p:nvPr>
            <p:ph type="body" idx="1"/>
          </p:nvPr>
        </p:nvSpPr>
        <p:spPr>
          <a:xfrm>
            <a:off x="4477570" y="751913"/>
            <a:ext cx="3825900" cy="79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38" name="Google Shape;138;gfea90fcb22_0_3420"/>
          <p:cNvSpPr txBox="1">
            <a:spLocks noGrp="1"/>
          </p:cNvSpPr>
          <p:nvPr>
            <p:ph type="title" idx="4"/>
          </p:nvPr>
        </p:nvSpPr>
        <p:spPr>
          <a:xfrm>
            <a:off x="4477870" y="1741744"/>
            <a:ext cx="3825900" cy="238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9" name="Google Shape;139;gfea90fcb22_0_3420"/>
          <p:cNvSpPr txBox="1">
            <a:spLocks noGrp="1"/>
          </p:cNvSpPr>
          <p:nvPr>
            <p:ph type="body" idx="5"/>
          </p:nvPr>
        </p:nvSpPr>
        <p:spPr>
          <a:xfrm>
            <a:off x="4477570" y="2030269"/>
            <a:ext cx="3825900" cy="79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40" name="Google Shape;140;gfea90fcb22_0_3420"/>
          <p:cNvSpPr>
            <a:spLocks noGrp="1"/>
          </p:cNvSpPr>
          <p:nvPr>
            <p:ph type="pic" idx="6"/>
          </p:nvPr>
        </p:nvSpPr>
        <p:spPr>
          <a:xfrm>
            <a:off x="3940511" y="3075581"/>
            <a:ext cx="2601600" cy="20679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gfea90fcb22_0_3420"/>
          <p:cNvSpPr>
            <a:spLocks noGrp="1"/>
          </p:cNvSpPr>
          <p:nvPr>
            <p:ph type="pic" idx="7"/>
          </p:nvPr>
        </p:nvSpPr>
        <p:spPr>
          <a:xfrm>
            <a:off x="6542255" y="3075581"/>
            <a:ext cx="2601600" cy="20679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gfea90fcb22_0_3420"/>
          <p:cNvSpPr txBox="1">
            <a:spLocks noGrp="1"/>
          </p:cNvSpPr>
          <p:nvPr>
            <p:ph type="title" idx="8"/>
          </p:nvPr>
        </p:nvSpPr>
        <p:spPr>
          <a:xfrm>
            <a:off x="1159402" y="1813800"/>
            <a:ext cx="2563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fea90fcb22_0_3420"/>
          <p:cNvSpPr txBox="1">
            <a:spLocks noGrp="1"/>
          </p:cNvSpPr>
          <p:nvPr>
            <p:ph type="body" idx="9"/>
          </p:nvPr>
        </p:nvSpPr>
        <p:spPr>
          <a:xfrm>
            <a:off x="1159209" y="2347650"/>
            <a:ext cx="2563800" cy="58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gfea90fcb22_0_3420"/>
          <p:cNvSpPr txBox="1"/>
          <p:nvPr/>
        </p:nvSpPr>
        <p:spPr>
          <a:xfrm>
            <a:off x="-44411" y="1701675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sz="2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5" name="Google Shape;145;gfea90fcb22_0_3420"/>
          <p:cNvSpPr txBox="1">
            <a:spLocks noGrp="1"/>
          </p:cNvSpPr>
          <p:nvPr>
            <p:ph type="title" idx="13"/>
          </p:nvPr>
        </p:nvSpPr>
        <p:spPr>
          <a:xfrm>
            <a:off x="1159402" y="2878613"/>
            <a:ext cx="2563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gfea90fcb22_0_3420"/>
          <p:cNvSpPr txBox="1">
            <a:spLocks noGrp="1"/>
          </p:cNvSpPr>
          <p:nvPr>
            <p:ph type="body" idx="14"/>
          </p:nvPr>
        </p:nvSpPr>
        <p:spPr>
          <a:xfrm>
            <a:off x="1159209" y="3412463"/>
            <a:ext cx="2563800" cy="58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gfea90fcb22_0_3420"/>
          <p:cNvSpPr txBox="1"/>
          <p:nvPr/>
        </p:nvSpPr>
        <p:spPr>
          <a:xfrm>
            <a:off x="-44411" y="2766488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sz="2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" name="Google Shape;148;gfea90fcb22_0_3420"/>
          <p:cNvSpPr txBox="1">
            <a:spLocks noGrp="1"/>
          </p:cNvSpPr>
          <p:nvPr>
            <p:ph type="title" idx="15"/>
          </p:nvPr>
        </p:nvSpPr>
        <p:spPr>
          <a:xfrm>
            <a:off x="1159402" y="4111856"/>
            <a:ext cx="2563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gfea90fcb22_0_3420"/>
          <p:cNvSpPr txBox="1">
            <a:spLocks noGrp="1"/>
          </p:cNvSpPr>
          <p:nvPr>
            <p:ph type="body" idx="16"/>
          </p:nvPr>
        </p:nvSpPr>
        <p:spPr>
          <a:xfrm>
            <a:off x="1159209" y="4645706"/>
            <a:ext cx="2563800" cy="58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gfea90fcb22_0_3420"/>
          <p:cNvSpPr txBox="1"/>
          <p:nvPr/>
        </p:nvSpPr>
        <p:spPr>
          <a:xfrm>
            <a:off x="-44411" y="3999731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sz="2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ea90fcb22_0_3440"/>
          <p:cNvSpPr/>
          <p:nvPr/>
        </p:nvSpPr>
        <p:spPr>
          <a:xfrm rot="5400000">
            <a:off x="-557936" y="557851"/>
            <a:ext cx="5143500" cy="4027800"/>
          </a:xfrm>
          <a:prstGeom prst="round2SameRect">
            <a:avLst>
              <a:gd name="adj1" fmla="val 3965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fea90fcb22_0_34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fea90fcb22_0_3440"/>
          <p:cNvSpPr txBox="1">
            <a:spLocks noGrp="1"/>
          </p:cNvSpPr>
          <p:nvPr>
            <p:ph type="title"/>
          </p:nvPr>
        </p:nvSpPr>
        <p:spPr>
          <a:xfrm>
            <a:off x="315904" y="719119"/>
            <a:ext cx="3460200" cy="104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gfea90fcb22_0_3440"/>
          <p:cNvSpPr txBox="1">
            <a:spLocks noGrp="1"/>
          </p:cNvSpPr>
          <p:nvPr>
            <p:ph type="title" idx="2"/>
          </p:nvPr>
        </p:nvSpPr>
        <p:spPr>
          <a:xfrm>
            <a:off x="315904" y="300788"/>
            <a:ext cx="35427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gfea90fcb22_0_3440"/>
          <p:cNvSpPr txBox="1">
            <a:spLocks noGrp="1"/>
          </p:cNvSpPr>
          <p:nvPr>
            <p:ph type="title" idx="3"/>
          </p:nvPr>
        </p:nvSpPr>
        <p:spPr>
          <a:xfrm>
            <a:off x="316167" y="1804744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gfea90fcb22_0_3440"/>
          <p:cNvSpPr txBox="1">
            <a:spLocks noGrp="1"/>
          </p:cNvSpPr>
          <p:nvPr>
            <p:ph type="body" idx="1"/>
          </p:nvPr>
        </p:nvSpPr>
        <p:spPr>
          <a:xfrm>
            <a:off x="315904" y="2122050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gfea90fcb22_0_3440"/>
          <p:cNvSpPr txBox="1">
            <a:spLocks noGrp="1"/>
          </p:cNvSpPr>
          <p:nvPr>
            <p:ph type="title" idx="4"/>
          </p:nvPr>
        </p:nvSpPr>
        <p:spPr>
          <a:xfrm>
            <a:off x="316167" y="2504081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gfea90fcb22_0_3440"/>
          <p:cNvSpPr txBox="1">
            <a:spLocks noGrp="1"/>
          </p:cNvSpPr>
          <p:nvPr>
            <p:ph type="body" idx="5"/>
          </p:nvPr>
        </p:nvSpPr>
        <p:spPr>
          <a:xfrm>
            <a:off x="315904" y="2821388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gfea90fcb22_0_3440"/>
          <p:cNvSpPr txBox="1">
            <a:spLocks noGrp="1"/>
          </p:cNvSpPr>
          <p:nvPr>
            <p:ph type="title" idx="6"/>
          </p:nvPr>
        </p:nvSpPr>
        <p:spPr>
          <a:xfrm>
            <a:off x="316167" y="3210938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gfea90fcb22_0_3440"/>
          <p:cNvSpPr txBox="1">
            <a:spLocks noGrp="1"/>
          </p:cNvSpPr>
          <p:nvPr>
            <p:ph type="body" idx="7"/>
          </p:nvPr>
        </p:nvSpPr>
        <p:spPr>
          <a:xfrm>
            <a:off x="315904" y="3528244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gfea90fcb22_0_3440"/>
          <p:cNvSpPr txBox="1">
            <a:spLocks noGrp="1"/>
          </p:cNvSpPr>
          <p:nvPr>
            <p:ph type="title" idx="8"/>
          </p:nvPr>
        </p:nvSpPr>
        <p:spPr>
          <a:xfrm>
            <a:off x="316167" y="3955388"/>
            <a:ext cx="3497400" cy="21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gfea90fcb22_0_3440"/>
          <p:cNvSpPr txBox="1">
            <a:spLocks noGrp="1"/>
          </p:cNvSpPr>
          <p:nvPr>
            <p:ph type="body" idx="9"/>
          </p:nvPr>
        </p:nvSpPr>
        <p:spPr>
          <a:xfrm>
            <a:off x="315904" y="4272694"/>
            <a:ext cx="3497400" cy="3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gfea90fcb22_0_3440"/>
          <p:cNvSpPr>
            <a:spLocks noGrp="1"/>
          </p:cNvSpPr>
          <p:nvPr>
            <p:ph type="pic" idx="13"/>
          </p:nvPr>
        </p:nvSpPr>
        <p:spPr>
          <a:xfrm>
            <a:off x="4699860" y="377203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5" name="Google Shape;165;gfea90fcb22_0_3440"/>
          <p:cNvSpPr txBox="1">
            <a:spLocks noGrp="1"/>
          </p:cNvSpPr>
          <p:nvPr>
            <p:ph type="title" idx="14"/>
          </p:nvPr>
        </p:nvSpPr>
        <p:spPr>
          <a:xfrm>
            <a:off x="4611985" y="19655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gfea90fcb22_0_3440"/>
          <p:cNvSpPr txBox="1">
            <a:spLocks noGrp="1"/>
          </p:cNvSpPr>
          <p:nvPr>
            <p:ph type="subTitle" idx="15"/>
          </p:nvPr>
        </p:nvSpPr>
        <p:spPr>
          <a:xfrm>
            <a:off x="4611985" y="220789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fea90fcb22_0_3440"/>
          <p:cNvSpPr>
            <a:spLocks noGrp="1"/>
          </p:cNvSpPr>
          <p:nvPr>
            <p:ph type="pic" idx="16"/>
          </p:nvPr>
        </p:nvSpPr>
        <p:spPr>
          <a:xfrm>
            <a:off x="7181987" y="377203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8" name="Google Shape;168;gfea90fcb22_0_3440"/>
          <p:cNvSpPr txBox="1">
            <a:spLocks noGrp="1"/>
          </p:cNvSpPr>
          <p:nvPr>
            <p:ph type="title" idx="17"/>
          </p:nvPr>
        </p:nvSpPr>
        <p:spPr>
          <a:xfrm>
            <a:off x="7094112" y="19655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gfea90fcb22_0_3440"/>
          <p:cNvSpPr txBox="1">
            <a:spLocks noGrp="1"/>
          </p:cNvSpPr>
          <p:nvPr>
            <p:ph type="subTitle" idx="18"/>
          </p:nvPr>
        </p:nvSpPr>
        <p:spPr>
          <a:xfrm>
            <a:off x="7094112" y="220789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fea90fcb22_0_3440"/>
          <p:cNvSpPr>
            <a:spLocks noGrp="1"/>
          </p:cNvSpPr>
          <p:nvPr>
            <p:ph type="pic" idx="19"/>
          </p:nvPr>
        </p:nvSpPr>
        <p:spPr>
          <a:xfrm>
            <a:off x="4699860" y="2693278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" name="Google Shape;171;gfea90fcb22_0_3440"/>
          <p:cNvSpPr txBox="1">
            <a:spLocks noGrp="1"/>
          </p:cNvSpPr>
          <p:nvPr>
            <p:ph type="title" idx="20"/>
          </p:nvPr>
        </p:nvSpPr>
        <p:spPr>
          <a:xfrm>
            <a:off x="4611985" y="428164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gfea90fcb22_0_3440"/>
          <p:cNvSpPr txBox="1">
            <a:spLocks noGrp="1"/>
          </p:cNvSpPr>
          <p:nvPr>
            <p:ph type="subTitle" idx="21"/>
          </p:nvPr>
        </p:nvSpPr>
        <p:spPr>
          <a:xfrm>
            <a:off x="4611985" y="45239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fea90fcb22_0_3440"/>
          <p:cNvSpPr>
            <a:spLocks noGrp="1"/>
          </p:cNvSpPr>
          <p:nvPr>
            <p:ph type="pic" idx="22"/>
          </p:nvPr>
        </p:nvSpPr>
        <p:spPr>
          <a:xfrm>
            <a:off x="7181987" y="2693278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4" name="Google Shape;174;gfea90fcb22_0_3440"/>
          <p:cNvSpPr txBox="1">
            <a:spLocks noGrp="1"/>
          </p:cNvSpPr>
          <p:nvPr>
            <p:ph type="title" idx="23"/>
          </p:nvPr>
        </p:nvSpPr>
        <p:spPr>
          <a:xfrm>
            <a:off x="7094112" y="4281647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gfea90fcb22_0_3440"/>
          <p:cNvSpPr txBox="1">
            <a:spLocks noGrp="1"/>
          </p:cNvSpPr>
          <p:nvPr>
            <p:ph type="subTitle" idx="24"/>
          </p:nvPr>
        </p:nvSpPr>
        <p:spPr>
          <a:xfrm>
            <a:off x="7094112" y="4523972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.Hosts">
  <p:cSld name="17_Title Slid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ea90fcb22_0_3465"/>
          <p:cNvSpPr/>
          <p:nvPr/>
        </p:nvSpPr>
        <p:spPr>
          <a:xfrm>
            <a:off x="371902" y="2236868"/>
            <a:ext cx="8400300" cy="2906700"/>
          </a:xfrm>
          <a:prstGeom prst="round2SameRect">
            <a:avLst>
              <a:gd name="adj1" fmla="val 8394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fea90fcb22_0_34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fea90fcb22_0_3465"/>
          <p:cNvSpPr/>
          <p:nvPr/>
        </p:nvSpPr>
        <p:spPr>
          <a:xfrm>
            <a:off x="1852142" y="4606144"/>
            <a:ext cx="276984" cy="276984"/>
          </a:xfrm>
          <a:custGeom>
            <a:avLst/>
            <a:gdLst/>
            <a:ahLst/>
            <a:cxnLst/>
            <a:rect l="l" t="t" r="r" b="b"/>
            <a:pathLst>
              <a:path w="105820" h="105820" extrusionOk="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fea90fcb22_0_3465"/>
          <p:cNvSpPr>
            <a:spLocks noGrp="1"/>
          </p:cNvSpPr>
          <p:nvPr>
            <p:ph type="pic" idx="2"/>
          </p:nvPr>
        </p:nvSpPr>
        <p:spPr>
          <a:xfrm>
            <a:off x="1254961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1" name="Google Shape;181;gfea90fcb22_0_3465"/>
          <p:cNvSpPr txBox="1">
            <a:spLocks noGrp="1"/>
          </p:cNvSpPr>
          <p:nvPr>
            <p:ph type="title"/>
          </p:nvPr>
        </p:nvSpPr>
        <p:spPr>
          <a:xfrm>
            <a:off x="2166504" y="636413"/>
            <a:ext cx="4811100" cy="66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fea90fcb22_0_3465"/>
          <p:cNvSpPr txBox="1">
            <a:spLocks noGrp="1"/>
          </p:cNvSpPr>
          <p:nvPr>
            <p:ph type="title" idx="3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fea90fcb22_0_3465"/>
          <p:cNvSpPr txBox="1">
            <a:spLocks noGrp="1"/>
          </p:cNvSpPr>
          <p:nvPr>
            <p:ph type="title" idx="4"/>
          </p:nvPr>
        </p:nvSpPr>
        <p:spPr>
          <a:xfrm>
            <a:off x="1167086" y="3004894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gfea90fcb22_0_3465"/>
          <p:cNvSpPr txBox="1">
            <a:spLocks noGrp="1"/>
          </p:cNvSpPr>
          <p:nvPr>
            <p:ph type="subTitle" idx="1"/>
          </p:nvPr>
        </p:nvSpPr>
        <p:spPr>
          <a:xfrm>
            <a:off x="1167086" y="3247219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gfea90fcb22_0_3465"/>
          <p:cNvSpPr txBox="1">
            <a:spLocks noGrp="1"/>
          </p:cNvSpPr>
          <p:nvPr>
            <p:ph type="body" idx="5"/>
          </p:nvPr>
        </p:nvSpPr>
        <p:spPr>
          <a:xfrm>
            <a:off x="1167086" y="3636544"/>
            <a:ext cx="1647300" cy="75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marL="914400" lvl="1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marL="1371600" lvl="2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marL="1828800" lvl="3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marL="2286000" lvl="4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gfea90fcb22_0_3465"/>
          <p:cNvSpPr>
            <a:spLocks noGrp="1"/>
          </p:cNvSpPr>
          <p:nvPr>
            <p:ph type="pic" idx="6"/>
          </p:nvPr>
        </p:nvSpPr>
        <p:spPr>
          <a:xfrm>
            <a:off x="3836282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gfea90fcb22_0_3465"/>
          <p:cNvSpPr txBox="1">
            <a:spLocks noGrp="1"/>
          </p:cNvSpPr>
          <p:nvPr>
            <p:ph type="title" idx="7"/>
          </p:nvPr>
        </p:nvSpPr>
        <p:spPr>
          <a:xfrm>
            <a:off x="3748406" y="3004894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gfea90fcb22_0_3465"/>
          <p:cNvSpPr txBox="1">
            <a:spLocks noGrp="1"/>
          </p:cNvSpPr>
          <p:nvPr>
            <p:ph type="subTitle" idx="8"/>
          </p:nvPr>
        </p:nvSpPr>
        <p:spPr>
          <a:xfrm>
            <a:off x="3748406" y="3247219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fea90fcb22_0_3465"/>
          <p:cNvSpPr txBox="1">
            <a:spLocks noGrp="1"/>
          </p:cNvSpPr>
          <p:nvPr>
            <p:ph type="body" idx="9"/>
          </p:nvPr>
        </p:nvSpPr>
        <p:spPr>
          <a:xfrm>
            <a:off x="3748406" y="3636544"/>
            <a:ext cx="1647300" cy="75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marL="914400" lvl="1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marL="1371600" lvl="2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marL="1828800" lvl="3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marL="2286000" lvl="4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gfea90fcb22_0_3465"/>
          <p:cNvSpPr>
            <a:spLocks noGrp="1"/>
          </p:cNvSpPr>
          <p:nvPr>
            <p:ph type="pic" idx="13"/>
          </p:nvPr>
        </p:nvSpPr>
        <p:spPr>
          <a:xfrm>
            <a:off x="6417602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1" name="Google Shape;191;gfea90fcb22_0_3465"/>
          <p:cNvSpPr txBox="1">
            <a:spLocks noGrp="1"/>
          </p:cNvSpPr>
          <p:nvPr>
            <p:ph type="title" idx="14"/>
          </p:nvPr>
        </p:nvSpPr>
        <p:spPr>
          <a:xfrm>
            <a:off x="6329727" y="3004894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gfea90fcb22_0_3465"/>
          <p:cNvSpPr txBox="1">
            <a:spLocks noGrp="1"/>
          </p:cNvSpPr>
          <p:nvPr>
            <p:ph type="subTitle" idx="15"/>
          </p:nvPr>
        </p:nvSpPr>
        <p:spPr>
          <a:xfrm>
            <a:off x="6329727" y="3247219"/>
            <a:ext cx="1647300" cy="24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gfea90fcb22_0_3465"/>
          <p:cNvSpPr txBox="1">
            <a:spLocks noGrp="1"/>
          </p:cNvSpPr>
          <p:nvPr>
            <p:ph type="body" idx="16"/>
          </p:nvPr>
        </p:nvSpPr>
        <p:spPr>
          <a:xfrm>
            <a:off x="6329727" y="3636544"/>
            <a:ext cx="1647300" cy="75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marL="914400" lvl="1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marL="1371600" lvl="2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marL="1828800" lvl="3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marL="2286000" lvl="4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gfea90fcb22_0_3465"/>
          <p:cNvSpPr/>
          <p:nvPr/>
        </p:nvSpPr>
        <p:spPr>
          <a:xfrm>
            <a:off x="4433472" y="4606144"/>
            <a:ext cx="276984" cy="276984"/>
          </a:xfrm>
          <a:custGeom>
            <a:avLst/>
            <a:gdLst/>
            <a:ahLst/>
            <a:cxnLst/>
            <a:rect l="l" t="t" r="r" b="b"/>
            <a:pathLst>
              <a:path w="105820" h="105820" extrusionOk="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fea90fcb22_0_3465"/>
          <p:cNvSpPr/>
          <p:nvPr/>
        </p:nvSpPr>
        <p:spPr>
          <a:xfrm>
            <a:off x="7090196" y="4606144"/>
            <a:ext cx="276984" cy="276984"/>
          </a:xfrm>
          <a:custGeom>
            <a:avLst/>
            <a:gdLst/>
            <a:ahLst/>
            <a:cxnLst/>
            <a:rect l="l" t="t" r="r" b="b"/>
            <a:pathLst>
              <a:path w="105820" h="105820" extrusionOk="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ea90fcb22_0_3485"/>
          <p:cNvSpPr/>
          <p:nvPr/>
        </p:nvSpPr>
        <p:spPr>
          <a:xfrm>
            <a:off x="346259" y="1596474"/>
            <a:ext cx="2883000" cy="1373400"/>
          </a:xfrm>
          <a:prstGeom prst="roundRect">
            <a:avLst>
              <a:gd name="adj" fmla="val 6373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fea90fcb22_0_3485"/>
          <p:cNvSpPr/>
          <p:nvPr/>
        </p:nvSpPr>
        <p:spPr>
          <a:xfrm>
            <a:off x="3575567" y="3316198"/>
            <a:ext cx="2883000" cy="1373400"/>
          </a:xfrm>
          <a:prstGeom prst="roundRect">
            <a:avLst>
              <a:gd name="adj" fmla="val 6373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fea90fcb22_0_3485"/>
          <p:cNvSpPr/>
          <p:nvPr/>
        </p:nvSpPr>
        <p:spPr>
          <a:xfrm>
            <a:off x="3575567" y="1596474"/>
            <a:ext cx="2883000" cy="1373400"/>
          </a:xfrm>
          <a:prstGeom prst="roundRect">
            <a:avLst>
              <a:gd name="adj" fmla="val 6373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fea90fcb22_0_3485"/>
          <p:cNvSpPr/>
          <p:nvPr/>
        </p:nvSpPr>
        <p:spPr>
          <a:xfrm>
            <a:off x="346259" y="3316198"/>
            <a:ext cx="2883000" cy="1373400"/>
          </a:xfrm>
          <a:prstGeom prst="roundRect">
            <a:avLst>
              <a:gd name="adj" fmla="val 6373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fea90fcb22_0_34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fea90fcb22_0_3485"/>
          <p:cNvPicPr preferRelativeResize="0"/>
          <p:nvPr/>
        </p:nvPicPr>
        <p:blipFill rotWithShape="1">
          <a:blip r:embed="rId3">
            <a:alphaModFix/>
          </a:blip>
          <a:srcRect r="30148"/>
          <a:stretch/>
        </p:blipFill>
        <p:spPr>
          <a:xfrm>
            <a:off x="7045559" y="546206"/>
            <a:ext cx="2098444" cy="230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fea90fcb22_0_3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745" y="2478839"/>
            <a:ext cx="2525531" cy="223276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fea90fcb22_0_3485"/>
          <p:cNvSpPr txBox="1">
            <a:spLocks noGrp="1"/>
          </p:cNvSpPr>
          <p:nvPr>
            <p:ph type="title"/>
          </p:nvPr>
        </p:nvSpPr>
        <p:spPr>
          <a:xfrm>
            <a:off x="355739" y="735675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gfea90fcb22_0_3485"/>
          <p:cNvSpPr txBox="1">
            <a:spLocks noGrp="1"/>
          </p:cNvSpPr>
          <p:nvPr>
            <p:ph type="title" idx="2"/>
          </p:nvPr>
        </p:nvSpPr>
        <p:spPr>
          <a:xfrm>
            <a:off x="355739" y="450488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fea90fcb22_0_3485"/>
          <p:cNvSpPr txBox="1">
            <a:spLocks noGrp="1"/>
          </p:cNvSpPr>
          <p:nvPr>
            <p:ph type="title" idx="3"/>
          </p:nvPr>
        </p:nvSpPr>
        <p:spPr>
          <a:xfrm>
            <a:off x="678423" y="3459056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gfea90fcb22_0_3485"/>
          <p:cNvSpPr txBox="1">
            <a:spLocks noGrp="1"/>
          </p:cNvSpPr>
          <p:nvPr>
            <p:ph type="body" idx="1"/>
          </p:nvPr>
        </p:nvSpPr>
        <p:spPr>
          <a:xfrm>
            <a:off x="678245" y="3924056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gfea90fcb22_0_3485"/>
          <p:cNvSpPr txBox="1">
            <a:spLocks noGrp="1"/>
          </p:cNvSpPr>
          <p:nvPr>
            <p:ph type="title" idx="4"/>
          </p:nvPr>
        </p:nvSpPr>
        <p:spPr>
          <a:xfrm>
            <a:off x="678423" y="1729519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gfea90fcb22_0_3485"/>
          <p:cNvSpPr txBox="1">
            <a:spLocks noGrp="1"/>
          </p:cNvSpPr>
          <p:nvPr>
            <p:ph type="body" idx="5"/>
          </p:nvPr>
        </p:nvSpPr>
        <p:spPr>
          <a:xfrm>
            <a:off x="678245" y="2194519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gfea90fcb22_0_3485"/>
          <p:cNvSpPr txBox="1">
            <a:spLocks noGrp="1"/>
          </p:cNvSpPr>
          <p:nvPr>
            <p:ph type="title" idx="6"/>
          </p:nvPr>
        </p:nvSpPr>
        <p:spPr>
          <a:xfrm>
            <a:off x="3912707" y="1729519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gfea90fcb22_0_3485"/>
          <p:cNvSpPr txBox="1">
            <a:spLocks noGrp="1"/>
          </p:cNvSpPr>
          <p:nvPr>
            <p:ph type="body" idx="7"/>
          </p:nvPr>
        </p:nvSpPr>
        <p:spPr>
          <a:xfrm>
            <a:off x="3912529" y="2194519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gfea90fcb22_0_3485"/>
          <p:cNvSpPr txBox="1">
            <a:spLocks noGrp="1"/>
          </p:cNvSpPr>
          <p:nvPr>
            <p:ph type="title" idx="8"/>
          </p:nvPr>
        </p:nvSpPr>
        <p:spPr>
          <a:xfrm>
            <a:off x="3912707" y="3459056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gfea90fcb22_0_3485"/>
          <p:cNvSpPr txBox="1">
            <a:spLocks noGrp="1"/>
          </p:cNvSpPr>
          <p:nvPr>
            <p:ph type="body" idx="9"/>
          </p:nvPr>
        </p:nvSpPr>
        <p:spPr>
          <a:xfrm>
            <a:off x="3912529" y="3924056"/>
            <a:ext cx="22188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ea90fcb22_0_3503"/>
          <p:cNvSpPr/>
          <p:nvPr/>
        </p:nvSpPr>
        <p:spPr>
          <a:xfrm>
            <a:off x="699407" y="699407"/>
            <a:ext cx="4536600" cy="3744600"/>
          </a:xfrm>
          <a:prstGeom prst="roundRect">
            <a:avLst>
              <a:gd name="adj" fmla="val 271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fea90fcb22_0_35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ea90fcb22_0_3506"/>
          <p:cNvSpPr/>
          <p:nvPr/>
        </p:nvSpPr>
        <p:spPr>
          <a:xfrm>
            <a:off x="4926330" y="0"/>
            <a:ext cx="42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ea90fcb22_0_3508"/>
          <p:cNvSpPr/>
          <p:nvPr/>
        </p:nvSpPr>
        <p:spPr>
          <a:xfrm>
            <a:off x="3767769" y="2023400"/>
            <a:ext cx="5376300" cy="31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fea90fcb22_0_35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fea90fcb22_0_3508"/>
          <p:cNvSpPr txBox="1"/>
          <p:nvPr/>
        </p:nvSpPr>
        <p:spPr>
          <a:xfrm>
            <a:off x="4712906" y="3176855"/>
            <a:ext cx="162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Nossa sede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gfea90fcb22_0_3508"/>
          <p:cNvSpPr txBox="1"/>
          <p:nvPr/>
        </p:nvSpPr>
        <p:spPr>
          <a:xfrm>
            <a:off x="4712904" y="3387225"/>
            <a:ext cx="18552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R. Justino Cobra, 61</a:t>
            </a:r>
            <a:endParaRPr sz="900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São José dos Campos - SP,</a:t>
            </a:r>
            <a:endParaRPr sz="900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CEP: 12243-030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gfea90fcb22_0_3508"/>
          <p:cNvSpPr/>
          <p:nvPr/>
        </p:nvSpPr>
        <p:spPr>
          <a:xfrm>
            <a:off x="4338037" y="3221219"/>
            <a:ext cx="285417" cy="351281"/>
          </a:xfrm>
          <a:custGeom>
            <a:avLst/>
            <a:gdLst/>
            <a:ahLst/>
            <a:cxnLst/>
            <a:rect l="l" t="t" r="r" b="b"/>
            <a:pathLst>
              <a:path w="247650" h="304799" extrusionOk="0">
                <a:moveTo>
                  <a:pt x="123825" y="76200"/>
                </a:moveTo>
                <a:cubicBezTo>
                  <a:pt x="97523" y="76200"/>
                  <a:pt x="76200" y="97523"/>
                  <a:pt x="76200" y="123825"/>
                </a:cubicBezTo>
                <a:cubicBezTo>
                  <a:pt x="76200" y="150127"/>
                  <a:pt x="97523" y="171450"/>
                  <a:pt x="123825" y="171450"/>
                </a:cubicBezTo>
                <a:cubicBezTo>
                  <a:pt x="150115" y="171420"/>
                  <a:pt x="171420" y="150115"/>
                  <a:pt x="171450" y="123825"/>
                </a:cubicBezTo>
                <a:cubicBezTo>
                  <a:pt x="171450" y="97523"/>
                  <a:pt x="150127" y="76200"/>
                  <a:pt x="123825" y="76200"/>
                </a:cubicBezTo>
                <a:close/>
                <a:moveTo>
                  <a:pt x="123825" y="57150"/>
                </a:moveTo>
                <a:cubicBezTo>
                  <a:pt x="160632" y="57191"/>
                  <a:pt x="190459" y="87019"/>
                  <a:pt x="190500" y="123825"/>
                </a:cubicBezTo>
                <a:cubicBezTo>
                  <a:pt x="190500" y="160649"/>
                  <a:pt x="160649" y="190500"/>
                  <a:pt x="123825" y="190500"/>
                </a:cubicBezTo>
                <a:cubicBezTo>
                  <a:pt x="87001" y="190500"/>
                  <a:pt x="57150" y="160649"/>
                  <a:pt x="57150" y="123825"/>
                </a:cubicBezTo>
                <a:cubicBezTo>
                  <a:pt x="57150" y="87001"/>
                  <a:pt x="87001" y="57150"/>
                  <a:pt x="123825" y="57150"/>
                </a:cubicBezTo>
                <a:close/>
                <a:moveTo>
                  <a:pt x="123825" y="19050"/>
                </a:moveTo>
                <a:cubicBezTo>
                  <a:pt x="65959" y="19050"/>
                  <a:pt x="19050" y="65959"/>
                  <a:pt x="19050" y="123825"/>
                </a:cubicBezTo>
                <a:cubicBezTo>
                  <a:pt x="19050" y="184886"/>
                  <a:pt x="100598" y="261938"/>
                  <a:pt x="123825" y="282643"/>
                </a:cubicBezTo>
                <a:cubicBezTo>
                  <a:pt x="147052" y="261938"/>
                  <a:pt x="228600" y="184886"/>
                  <a:pt x="228600" y="123825"/>
                </a:cubicBezTo>
                <a:cubicBezTo>
                  <a:pt x="228600" y="65959"/>
                  <a:pt x="181690" y="19050"/>
                  <a:pt x="123825" y="19050"/>
                </a:cubicBezTo>
                <a:close/>
                <a:moveTo>
                  <a:pt x="123825" y="0"/>
                </a:moveTo>
                <a:cubicBezTo>
                  <a:pt x="192180" y="76"/>
                  <a:pt x="247575" y="55470"/>
                  <a:pt x="247650" y="123825"/>
                </a:cubicBezTo>
                <a:cubicBezTo>
                  <a:pt x="247650" y="203569"/>
                  <a:pt x="134731" y="298587"/>
                  <a:pt x="129922" y="302591"/>
                </a:cubicBezTo>
                <a:cubicBezTo>
                  <a:pt x="126391" y="305536"/>
                  <a:pt x="121259" y="305536"/>
                  <a:pt x="117728" y="302591"/>
                </a:cubicBezTo>
                <a:cubicBezTo>
                  <a:pt x="112919" y="298587"/>
                  <a:pt x="0" y="203569"/>
                  <a:pt x="0" y="123825"/>
                </a:cubicBezTo>
                <a:cubicBezTo>
                  <a:pt x="76" y="55470"/>
                  <a:pt x="55470" y="76"/>
                  <a:pt x="1238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fea90fcb22_0_3508"/>
          <p:cNvSpPr txBox="1"/>
          <p:nvPr/>
        </p:nvSpPr>
        <p:spPr>
          <a:xfrm>
            <a:off x="7069349" y="3176855"/>
            <a:ext cx="1692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Horário de funcionamento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gfea90fcb22_0_3508"/>
          <p:cNvSpPr txBox="1"/>
          <p:nvPr/>
        </p:nvSpPr>
        <p:spPr>
          <a:xfrm>
            <a:off x="7069351" y="3387218"/>
            <a:ext cx="169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De segunda à sexta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das 09h00 às 18h00.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gfea90fcb22_0_3508"/>
          <p:cNvSpPr/>
          <p:nvPr/>
        </p:nvSpPr>
        <p:spPr>
          <a:xfrm>
            <a:off x="6675043" y="3221219"/>
            <a:ext cx="324326" cy="324326"/>
          </a:xfrm>
          <a:custGeom>
            <a:avLst/>
            <a:gdLst/>
            <a:ahLst/>
            <a:cxnLst/>
            <a:rect l="l" t="t" r="r" b="b"/>
            <a:pathLst>
              <a:path w="285750" h="285750" extrusionOk="0">
                <a:moveTo>
                  <a:pt x="142875" y="66675"/>
                </a:moveTo>
                <a:cubicBezTo>
                  <a:pt x="148136" y="66675"/>
                  <a:pt x="152400" y="70939"/>
                  <a:pt x="152400" y="76200"/>
                </a:cubicBezTo>
                <a:lnTo>
                  <a:pt x="152400" y="138931"/>
                </a:lnTo>
                <a:lnTo>
                  <a:pt x="197234" y="183766"/>
                </a:lnTo>
                <a:cubicBezTo>
                  <a:pt x="200873" y="187471"/>
                  <a:pt x="200873" y="193407"/>
                  <a:pt x="197234" y="197112"/>
                </a:cubicBezTo>
                <a:cubicBezTo>
                  <a:pt x="193549" y="200865"/>
                  <a:pt x="187519" y="200919"/>
                  <a:pt x="183766" y="197234"/>
                </a:cubicBezTo>
                <a:lnTo>
                  <a:pt x="136141" y="149609"/>
                </a:lnTo>
                <a:cubicBezTo>
                  <a:pt x="134354" y="147824"/>
                  <a:pt x="133350" y="145401"/>
                  <a:pt x="133350" y="142875"/>
                </a:cubicBezTo>
                <a:lnTo>
                  <a:pt x="133350" y="76200"/>
                </a:lnTo>
                <a:cubicBezTo>
                  <a:pt x="133350" y="70939"/>
                  <a:pt x="137614" y="66675"/>
                  <a:pt x="142875" y="66675"/>
                </a:cubicBezTo>
                <a:close/>
                <a:moveTo>
                  <a:pt x="142875" y="19050"/>
                </a:moveTo>
                <a:cubicBezTo>
                  <a:pt x="74488" y="19050"/>
                  <a:pt x="19050" y="74488"/>
                  <a:pt x="19050" y="142875"/>
                </a:cubicBezTo>
                <a:cubicBezTo>
                  <a:pt x="19050" y="211262"/>
                  <a:pt x="74488" y="266700"/>
                  <a:pt x="142875" y="266700"/>
                </a:cubicBezTo>
                <a:cubicBezTo>
                  <a:pt x="211229" y="266623"/>
                  <a:pt x="266623" y="211229"/>
                  <a:pt x="266700" y="142875"/>
                </a:cubicBezTo>
                <a:cubicBezTo>
                  <a:pt x="266700" y="74488"/>
                  <a:pt x="211262" y="19050"/>
                  <a:pt x="142875" y="19050"/>
                </a:cubicBezTo>
                <a:close/>
                <a:moveTo>
                  <a:pt x="142875" y="0"/>
                </a:moveTo>
                <a:cubicBezTo>
                  <a:pt x="221747" y="88"/>
                  <a:pt x="285662" y="64004"/>
                  <a:pt x="285750" y="142875"/>
                </a:cubicBez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fea90fcb22_0_3508"/>
          <p:cNvSpPr txBox="1"/>
          <p:nvPr/>
        </p:nvSpPr>
        <p:spPr>
          <a:xfrm>
            <a:off x="4712906" y="4193519"/>
            <a:ext cx="162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entre em contato a qualquer hora comigo!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gfea90fcb22_0_3508"/>
          <p:cNvSpPr txBox="1"/>
          <p:nvPr/>
        </p:nvSpPr>
        <p:spPr>
          <a:xfrm>
            <a:off x="7069353" y="4193513"/>
            <a:ext cx="978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mande um email para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gfea90fcb22_0_3508"/>
          <p:cNvSpPr/>
          <p:nvPr/>
        </p:nvSpPr>
        <p:spPr>
          <a:xfrm>
            <a:off x="6675043" y="4237883"/>
            <a:ext cx="324326" cy="237839"/>
          </a:xfrm>
          <a:custGeom>
            <a:avLst/>
            <a:gdLst/>
            <a:ahLst/>
            <a:cxnLst/>
            <a:rect l="l" t="t" r="r" b="b"/>
            <a:pathLst>
              <a:path w="285750" h="209550" extrusionOk="0">
                <a:moveTo>
                  <a:pt x="232802" y="39723"/>
                </a:moveTo>
                <a:cubicBezTo>
                  <a:pt x="237139" y="36746"/>
                  <a:pt x="243068" y="37848"/>
                  <a:pt x="246046" y="42185"/>
                </a:cubicBezTo>
                <a:cubicBezTo>
                  <a:pt x="249023" y="46521"/>
                  <a:pt x="247922" y="52450"/>
                  <a:pt x="243585" y="55428"/>
                </a:cubicBezTo>
                <a:lnTo>
                  <a:pt x="183737" y="97322"/>
                </a:lnTo>
                <a:lnTo>
                  <a:pt x="244673" y="155008"/>
                </a:lnTo>
                <a:cubicBezTo>
                  <a:pt x="244685" y="155019"/>
                  <a:pt x="244696" y="155030"/>
                  <a:pt x="244707" y="155040"/>
                </a:cubicBezTo>
                <a:cubicBezTo>
                  <a:pt x="248517" y="158667"/>
                  <a:pt x="248668" y="164695"/>
                  <a:pt x="245042" y="168506"/>
                </a:cubicBezTo>
                <a:cubicBezTo>
                  <a:pt x="241416" y="172317"/>
                  <a:pt x="235387" y="172466"/>
                  <a:pt x="231576" y="168840"/>
                </a:cubicBezTo>
                <a:lnTo>
                  <a:pt x="167807" y="108472"/>
                </a:lnTo>
                <a:lnTo>
                  <a:pt x="148334" y="122103"/>
                </a:lnTo>
                <a:cubicBezTo>
                  <a:pt x="145056" y="124398"/>
                  <a:pt x="140693" y="124398"/>
                  <a:pt x="137415" y="122103"/>
                </a:cubicBezTo>
                <a:lnTo>
                  <a:pt x="117942" y="108472"/>
                </a:lnTo>
                <a:lnTo>
                  <a:pt x="54173" y="168840"/>
                </a:lnTo>
                <a:cubicBezTo>
                  <a:pt x="54172" y="168841"/>
                  <a:pt x="54171" y="168842"/>
                  <a:pt x="54170" y="168842"/>
                </a:cubicBezTo>
                <a:cubicBezTo>
                  <a:pt x="50351" y="172458"/>
                  <a:pt x="44324" y="172292"/>
                  <a:pt x="40709" y="168473"/>
                </a:cubicBezTo>
                <a:cubicBezTo>
                  <a:pt x="40708" y="168473"/>
                  <a:pt x="40708" y="168472"/>
                  <a:pt x="40708" y="168472"/>
                </a:cubicBezTo>
                <a:cubicBezTo>
                  <a:pt x="37092" y="164652"/>
                  <a:pt x="37257" y="158625"/>
                  <a:pt x="41076" y="155008"/>
                </a:cubicBezTo>
                <a:lnTo>
                  <a:pt x="102012" y="97322"/>
                </a:lnTo>
                <a:lnTo>
                  <a:pt x="42165" y="55428"/>
                </a:lnTo>
                <a:cubicBezTo>
                  <a:pt x="42118" y="55397"/>
                  <a:pt x="42072" y="55364"/>
                  <a:pt x="42027" y="55332"/>
                </a:cubicBezTo>
                <a:cubicBezTo>
                  <a:pt x="37743" y="52278"/>
                  <a:pt x="36746" y="46331"/>
                  <a:pt x="39800" y="42047"/>
                </a:cubicBezTo>
                <a:cubicBezTo>
                  <a:pt x="42853" y="37763"/>
                  <a:pt x="48801" y="36766"/>
                  <a:pt x="53085" y="39820"/>
                </a:cubicBezTo>
                <a:lnTo>
                  <a:pt x="142875" y="102672"/>
                </a:lnTo>
                <a:lnTo>
                  <a:pt x="232665" y="39820"/>
                </a:lnTo>
                <a:cubicBezTo>
                  <a:pt x="232711" y="39787"/>
                  <a:pt x="232756" y="39755"/>
                  <a:pt x="232802" y="39723"/>
                </a:cubicBezTo>
                <a:close/>
                <a:moveTo>
                  <a:pt x="19050" y="19050"/>
                </a:moveTo>
                <a:lnTo>
                  <a:pt x="19050" y="190500"/>
                </a:lnTo>
                <a:lnTo>
                  <a:pt x="266700" y="190500"/>
                </a:lnTo>
                <a:lnTo>
                  <a:pt x="266700" y="19050"/>
                </a:lnTo>
                <a:close/>
                <a:moveTo>
                  <a:pt x="9525" y="0"/>
                </a:moveTo>
                <a:lnTo>
                  <a:pt x="276225" y="0"/>
                </a:lnTo>
                <a:cubicBezTo>
                  <a:pt x="281486" y="0"/>
                  <a:pt x="285750" y="4265"/>
                  <a:pt x="285750" y="9525"/>
                </a:cubicBezTo>
                <a:lnTo>
                  <a:pt x="285750" y="200025"/>
                </a:lnTo>
                <a:cubicBezTo>
                  <a:pt x="285750" y="205286"/>
                  <a:pt x="281486" y="209550"/>
                  <a:pt x="276225" y="209550"/>
                </a:cubicBezTo>
                <a:lnTo>
                  <a:pt x="9525" y="209550"/>
                </a:lnTo>
                <a:cubicBezTo>
                  <a:pt x="4265" y="209550"/>
                  <a:pt x="0" y="205286"/>
                  <a:pt x="0" y="200025"/>
                </a:cubicBezTo>
                <a:lnTo>
                  <a:pt x="0" y="9525"/>
                </a:lnTo>
                <a:cubicBezTo>
                  <a:pt x="0" y="4265"/>
                  <a:pt x="4265" y="0"/>
                  <a:pt x="95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fea90fcb22_0_3508"/>
          <p:cNvSpPr/>
          <p:nvPr/>
        </p:nvSpPr>
        <p:spPr>
          <a:xfrm>
            <a:off x="4318652" y="4237883"/>
            <a:ext cx="323851" cy="323902"/>
          </a:xfrm>
          <a:custGeom>
            <a:avLst/>
            <a:gdLst/>
            <a:ahLst/>
            <a:cxnLst/>
            <a:rect l="l" t="t" r="r" b="b"/>
            <a:pathLst>
              <a:path w="304085" h="304133" extrusionOk="0">
                <a:moveTo>
                  <a:pt x="152390" y="85059"/>
                </a:moveTo>
                <a:cubicBezTo>
                  <a:pt x="189197" y="85101"/>
                  <a:pt x="219023" y="114927"/>
                  <a:pt x="219065" y="151734"/>
                </a:cubicBezTo>
                <a:cubicBezTo>
                  <a:pt x="219065" y="156995"/>
                  <a:pt x="214801" y="161259"/>
                  <a:pt x="209540" y="161259"/>
                </a:cubicBezTo>
                <a:cubicBezTo>
                  <a:pt x="204279" y="161259"/>
                  <a:pt x="200015" y="156995"/>
                  <a:pt x="200015" y="151734"/>
                </a:cubicBezTo>
                <a:cubicBezTo>
                  <a:pt x="199984" y="125444"/>
                  <a:pt x="178680" y="104140"/>
                  <a:pt x="152390" y="104109"/>
                </a:cubicBezTo>
                <a:cubicBezTo>
                  <a:pt x="147129" y="104109"/>
                  <a:pt x="142865" y="99845"/>
                  <a:pt x="142865" y="94584"/>
                </a:cubicBezTo>
                <a:cubicBezTo>
                  <a:pt x="142865" y="89323"/>
                  <a:pt x="147129" y="85059"/>
                  <a:pt x="152390" y="85059"/>
                </a:cubicBezTo>
                <a:close/>
                <a:moveTo>
                  <a:pt x="152390" y="46959"/>
                </a:moveTo>
                <a:cubicBezTo>
                  <a:pt x="210228" y="47027"/>
                  <a:pt x="257096" y="93897"/>
                  <a:pt x="257165" y="151734"/>
                </a:cubicBezTo>
                <a:cubicBezTo>
                  <a:pt x="257165" y="156995"/>
                  <a:pt x="252901" y="161259"/>
                  <a:pt x="247640" y="161259"/>
                </a:cubicBezTo>
                <a:cubicBezTo>
                  <a:pt x="242379" y="161259"/>
                  <a:pt x="238115" y="156995"/>
                  <a:pt x="238115" y="151734"/>
                </a:cubicBezTo>
                <a:cubicBezTo>
                  <a:pt x="238063" y="104411"/>
                  <a:pt x="199713" y="66061"/>
                  <a:pt x="152390" y="66009"/>
                </a:cubicBezTo>
                <a:cubicBezTo>
                  <a:pt x="147129" y="66009"/>
                  <a:pt x="142865" y="61744"/>
                  <a:pt x="142865" y="56484"/>
                </a:cubicBezTo>
                <a:cubicBezTo>
                  <a:pt x="142865" y="51224"/>
                  <a:pt x="147129" y="46959"/>
                  <a:pt x="152390" y="46959"/>
                </a:cubicBezTo>
                <a:close/>
                <a:moveTo>
                  <a:pt x="28622" y="19050"/>
                </a:moveTo>
                <a:cubicBezTo>
                  <a:pt x="25948" y="19042"/>
                  <a:pt x="23393" y="20158"/>
                  <a:pt x="21583" y="22127"/>
                </a:cubicBezTo>
                <a:cubicBezTo>
                  <a:pt x="19777" y="24045"/>
                  <a:pt x="18854" y="26632"/>
                  <a:pt x="19040" y="29261"/>
                </a:cubicBezTo>
                <a:cubicBezTo>
                  <a:pt x="21222" y="60810"/>
                  <a:pt x="28938" y="91729"/>
                  <a:pt x="41833" y="120606"/>
                </a:cubicBezTo>
                <a:cubicBezTo>
                  <a:pt x="69555" y="183941"/>
                  <a:pt x="120104" y="234520"/>
                  <a:pt x="183422" y="262280"/>
                </a:cubicBezTo>
                <a:cubicBezTo>
                  <a:pt x="212327" y="275191"/>
                  <a:pt x="243280" y="282910"/>
                  <a:pt x="274862" y="285083"/>
                </a:cubicBezTo>
                <a:cubicBezTo>
                  <a:pt x="275065" y="285096"/>
                  <a:pt x="275268" y="285102"/>
                  <a:pt x="275472" y="285102"/>
                </a:cubicBezTo>
                <a:cubicBezTo>
                  <a:pt x="280779" y="285097"/>
                  <a:pt x="285078" y="280790"/>
                  <a:pt x="285073" y="275482"/>
                </a:cubicBezTo>
                <a:lnTo>
                  <a:pt x="285083" y="209540"/>
                </a:lnTo>
                <a:cubicBezTo>
                  <a:pt x="285083" y="204280"/>
                  <a:pt x="280818" y="200015"/>
                  <a:pt x="275558" y="200015"/>
                </a:cubicBezTo>
                <a:lnTo>
                  <a:pt x="228885" y="200015"/>
                </a:lnTo>
                <a:cubicBezTo>
                  <a:pt x="220878" y="200035"/>
                  <a:pt x="213731" y="205041"/>
                  <a:pt x="210978" y="212560"/>
                </a:cubicBezTo>
                <a:lnTo>
                  <a:pt x="200777" y="240611"/>
                </a:lnTo>
                <a:cubicBezTo>
                  <a:pt x="199868" y="243107"/>
                  <a:pt x="197958" y="245109"/>
                  <a:pt x="195509" y="246136"/>
                </a:cubicBezTo>
                <a:cubicBezTo>
                  <a:pt x="193068" y="247175"/>
                  <a:pt x="190301" y="247137"/>
                  <a:pt x="187889" y="246031"/>
                </a:cubicBezTo>
                <a:cubicBezTo>
                  <a:pt x="130289" y="219969"/>
                  <a:pt x="84149" y="173826"/>
                  <a:pt x="58092" y="116224"/>
                </a:cubicBezTo>
                <a:cubicBezTo>
                  <a:pt x="57995" y="116010"/>
                  <a:pt x="57907" y="115793"/>
                  <a:pt x="57826" y="115572"/>
                </a:cubicBezTo>
                <a:cubicBezTo>
                  <a:pt x="56020" y="110631"/>
                  <a:pt x="58562" y="105162"/>
                  <a:pt x="63502" y="103356"/>
                </a:cubicBezTo>
                <a:lnTo>
                  <a:pt x="91563" y="93155"/>
                </a:lnTo>
                <a:cubicBezTo>
                  <a:pt x="99078" y="90399"/>
                  <a:pt x="104081" y="83252"/>
                  <a:pt x="104098" y="75248"/>
                </a:cubicBezTo>
                <a:lnTo>
                  <a:pt x="104098" y="28575"/>
                </a:lnTo>
                <a:cubicBezTo>
                  <a:pt x="104098" y="23315"/>
                  <a:pt x="99834" y="19050"/>
                  <a:pt x="94573" y="19050"/>
                </a:cubicBezTo>
                <a:close/>
                <a:moveTo>
                  <a:pt x="152390" y="8859"/>
                </a:moveTo>
                <a:cubicBezTo>
                  <a:pt x="231261" y="8948"/>
                  <a:pt x="295175" y="72863"/>
                  <a:pt x="295265" y="151734"/>
                </a:cubicBezTo>
                <a:cubicBezTo>
                  <a:pt x="295265" y="156995"/>
                  <a:pt x="291001" y="161259"/>
                  <a:pt x="285740" y="161259"/>
                </a:cubicBezTo>
                <a:cubicBezTo>
                  <a:pt x="280479" y="161259"/>
                  <a:pt x="276215" y="156995"/>
                  <a:pt x="276215" y="151734"/>
                </a:cubicBezTo>
                <a:cubicBezTo>
                  <a:pt x="276136" y="83380"/>
                  <a:pt x="220744" y="27988"/>
                  <a:pt x="152390" y="27909"/>
                </a:cubicBezTo>
                <a:cubicBezTo>
                  <a:pt x="147129" y="27909"/>
                  <a:pt x="142865" y="23644"/>
                  <a:pt x="142865" y="18384"/>
                </a:cubicBezTo>
                <a:cubicBezTo>
                  <a:pt x="142865" y="13124"/>
                  <a:pt x="147129" y="8859"/>
                  <a:pt x="152390" y="8859"/>
                </a:cubicBezTo>
                <a:close/>
                <a:moveTo>
                  <a:pt x="28641" y="0"/>
                </a:moveTo>
                <a:lnTo>
                  <a:pt x="94573" y="0"/>
                </a:lnTo>
                <a:cubicBezTo>
                  <a:pt x="110355" y="0"/>
                  <a:pt x="123148" y="12794"/>
                  <a:pt x="123148" y="28575"/>
                </a:cubicBezTo>
                <a:lnTo>
                  <a:pt x="123148" y="75248"/>
                </a:lnTo>
                <a:cubicBezTo>
                  <a:pt x="123090" y="91236"/>
                  <a:pt x="113090" y="105500"/>
                  <a:pt x="98078" y="111004"/>
                </a:cubicBezTo>
                <a:lnTo>
                  <a:pt x="79885" y="117672"/>
                </a:lnTo>
                <a:cubicBezTo>
                  <a:pt x="103106" y="163669"/>
                  <a:pt x="140454" y="201017"/>
                  <a:pt x="186451" y="224238"/>
                </a:cubicBezTo>
                <a:lnTo>
                  <a:pt x="193062" y="206054"/>
                </a:lnTo>
                <a:cubicBezTo>
                  <a:pt x="198568" y="191018"/>
                  <a:pt x="212863" y="181008"/>
                  <a:pt x="228876" y="180975"/>
                </a:cubicBezTo>
                <a:lnTo>
                  <a:pt x="275548" y="180975"/>
                </a:lnTo>
                <a:cubicBezTo>
                  <a:pt x="291315" y="180996"/>
                  <a:pt x="304085" y="193783"/>
                  <a:pt x="304085" y="209550"/>
                </a:cubicBezTo>
                <a:lnTo>
                  <a:pt x="304085" y="275482"/>
                </a:lnTo>
                <a:cubicBezTo>
                  <a:pt x="304074" y="291272"/>
                  <a:pt x="291300" y="304081"/>
                  <a:pt x="275510" y="304133"/>
                </a:cubicBezTo>
                <a:cubicBezTo>
                  <a:pt x="274843" y="304133"/>
                  <a:pt x="274186" y="304057"/>
                  <a:pt x="273519" y="304057"/>
                </a:cubicBezTo>
                <a:cubicBezTo>
                  <a:pt x="239751" y="301733"/>
                  <a:pt x="206655" y="293486"/>
                  <a:pt x="175745" y="279692"/>
                </a:cubicBezTo>
                <a:cubicBezTo>
                  <a:pt x="108088" y="250026"/>
                  <a:pt x="54066" y="195993"/>
                  <a:pt x="24412" y="128330"/>
                </a:cubicBezTo>
                <a:cubicBezTo>
                  <a:pt x="10633" y="97429"/>
                  <a:pt x="2393" y="64348"/>
                  <a:pt x="66" y="30594"/>
                </a:cubicBezTo>
                <a:cubicBezTo>
                  <a:pt x="22" y="29951"/>
                  <a:pt x="0" y="29306"/>
                  <a:pt x="0" y="28661"/>
                </a:cubicBezTo>
                <a:cubicBezTo>
                  <a:pt x="-6" y="12838"/>
                  <a:pt x="12817" y="6"/>
                  <a:pt x="286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fea90fcb22_0_3508"/>
          <p:cNvSpPr txBox="1"/>
          <p:nvPr/>
        </p:nvSpPr>
        <p:spPr>
          <a:xfrm>
            <a:off x="4302122" y="2268292"/>
            <a:ext cx="39780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Se você ficou com alguma dúvida, sinta-se à vontade para entrar em contato conosco. Nós vamos te atender o mais rápido possível!</a:t>
            </a:r>
            <a:endParaRPr sz="1100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gfea90fcb22_0_3508"/>
          <p:cNvSpPr txBox="1"/>
          <p:nvPr/>
        </p:nvSpPr>
        <p:spPr>
          <a:xfrm>
            <a:off x="4302122" y="1267196"/>
            <a:ext cx="39780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Contato</a:t>
            </a:r>
            <a:endParaRPr sz="17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4" name="Google Shape;234;gfea90fcb22_0_3508"/>
          <p:cNvSpPr txBox="1"/>
          <p:nvPr/>
        </p:nvSpPr>
        <p:spPr>
          <a:xfrm>
            <a:off x="4302121" y="990197"/>
            <a:ext cx="3978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Escola DNC</a:t>
            </a:r>
            <a:endParaRPr sz="11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5" name="Google Shape;235;gfea90fcb22_0_3508"/>
          <p:cNvCxnSpPr/>
          <p:nvPr/>
        </p:nvCxnSpPr>
        <p:spPr>
          <a:xfrm>
            <a:off x="6335230" y="1543637"/>
            <a:ext cx="2811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6" name="Google Shape;236;gfea90fcb22_0_3508"/>
          <p:cNvPicPr preferRelativeResize="0"/>
          <p:nvPr/>
        </p:nvPicPr>
        <p:blipFill rotWithShape="1">
          <a:blip r:embed="rId3">
            <a:alphaModFix/>
          </a:blip>
          <a:srcRect l="6978" r="6978"/>
          <a:stretch/>
        </p:blipFill>
        <p:spPr>
          <a:xfrm>
            <a:off x="-1" y="0"/>
            <a:ext cx="39358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fea90fcb22_0_3508"/>
          <p:cNvSpPr txBox="1">
            <a:spLocks noGrp="1"/>
          </p:cNvSpPr>
          <p:nvPr>
            <p:ph type="title"/>
          </p:nvPr>
        </p:nvSpPr>
        <p:spPr>
          <a:xfrm>
            <a:off x="4782615" y="4561781"/>
            <a:ext cx="1552800" cy="21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8" name="Google Shape;238;gfea90fcb22_0_3508"/>
          <p:cNvSpPr txBox="1">
            <a:spLocks noGrp="1"/>
          </p:cNvSpPr>
          <p:nvPr>
            <p:ph type="title" idx="2"/>
          </p:nvPr>
        </p:nvSpPr>
        <p:spPr>
          <a:xfrm>
            <a:off x="7069356" y="4561781"/>
            <a:ext cx="1552800" cy="21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" userDrawn="1">
  <p:cSld name="CUSTOM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ea90fcb22_0_3528"/>
          <p:cNvSpPr txBox="1">
            <a:spLocks noGrp="1"/>
          </p:cNvSpPr>
          <p:nvPr>
            <p:ph type="title" idx="6"/>
          </p:nvPr>
        </p:nvSpPr>
        <p:spPr>
          <a:xfrm>
            <a:off x="491973" y="594056"/>
            <a:ext cx="3539700" cy="395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8" name="Google Shape;248;gfea90fcb22_0_3528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fea90fcb22_0_3528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gfea90fcb22_0_3528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Capa02">
  <p:cSld name="Title Slide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fea90fcb22_0_33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fea90fcb22_0_3304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8" name="Google Shape;18;gfea90fcb22_0_3304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">
  <p:cSld name="CUSTOM_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ea90fcb22_0_3541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fea90fcb22_0_3541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gfea90fcb22_0_3541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56" name="Google Shape;256;gfea90fcb22_0_3541"/>
          <p:cNvCxnSpPr/>
          <p:nvPr/>
        </p:nvCxnSpPr>
        <p:spPr>
          <a:xfrm>
            <a:off x="754305" y="3205470"/>
            <a:ext cx="7637700" cy="0"/>
          </a:xfrm>
          <a:prstGeom prst="straightConnector1">
            <a:avLst/>
          </a:prstGeom>
          <a:noFill/>
          <a:ln w="25400" cap="rnd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7" name="Google Shape;257;gfea90fcb22_0_3541"/>
          <p:cNvSpPr/>
          <p:nvPr/>
        </p:nvSpPr>
        <p:spPr>
          <a:xfrm rot="2700000">
            <a:off x="3044675" y="1710363"/>
            <a:ext cx="996172" cy="996172"/>
          </a:xfrm>
          <a:prstGeom prst="roundRect">
            <a:avLst>
              <a:gd name="adj" fmla="val 11667"/>
            </a:avLst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fea90fcb22_0_3541"/>
          <p:cNvSpPr/>
          <p:nvPr/>
        </p:nvSpPr>
        <p:spPr>
          <a:xfrm rot="2700000">
            <a:off x="5105440" y="1710363"/>
            <a:ext cx="996172" cy="996172"/>
          </a:xfrm>
          <a:prstGeom prst="roundRect">
            <a:avLst>
              <a:gd name="adj" fmla="val 11667"/>
            </a:avLst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fea90fcb22_0_3541"/>
          <p:cNvSpPr/>
          <p:nvPr/>
        </p:nvSpPr>
        <p:spPr>
          <a:xfrm rot="2700000">
            <a:off x="7166206" y="1710363"/>
            <a:ext cx="996172" cy="996172"/>
          </a:xfrm>
          <a:prstGeom prst="roundRect">
            <a:avLst>
              <a:gd name="adj" fmla="val 11667"/>
            </a:avLst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fea90fcb22_0_3541"/>
          <p:cNvSpPr/>
          <p:nvPr/>
        </p:nvSpPr>
        <p:spPr>
          <a:xfrm rot="2700000">
            <a:off x="983910" y="1710363"/>
            <a:ext cx="996172" cy="996172"/>
          </a:xfrm>
          <a:prstGeom prst="roundRect">
            <a:avLst>
              <a:gd name="adj" fmla="val 11667"/>
            </a:avLst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fea90fcb22_0_3541"/>
          <p:cNvSpPr/>
          <p:nvPr/>
        </p:nvSpPr>
        <p:spPr>
          <a:xfrm>
            <a:off x="1399680" y="3123174"/>
            <a:ext cx="164700" cy="1647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fea90fcb22_0_3541"/>
          <p:cNvSpPr/>
          <p:nvPr/>
        </p:nvSpPr>
        <p:spPr>
          <a:xfrm>
            <a:off x="3460445" y="3123174"/>
            <a:ext cx="164700" cy="1647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fea90fcb22_0_3541"/>
          <p:cNvSpPr/>
          <p:nvPr/>
        </p:nvSpPr>
        <p:spPr>
          <a:xfrm>
            <a:off x="5521209" y="3123174"/>
            <a:ext cx="164700" cy="1647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fea90fcb22_0_3541"/>
          <p:cNvSpPr/>
          <p:nvPr/>
        </p:nvSpPr>
        <p:spPr>
          <a:xfrm>
            <a:off x="7581975" y="3123174"/>
            <a:ext cx="164700" cy="1647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fea90fcb22_0_3541"/>
          <p:cNvSpPr/>
          <p:nvPr/>
        </p:nvSpPr>
        <p:spPr>
          <a:xfrm rot="10800000" flipH="1">
            <a:off x="1441996" y="3165661"/>
            <a:ext cx="79800" cy="7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fea90fcb22_0_3541"/>
          <p:cNvSpPr txBox="1">
            <a:spLocks noGrp="1"/>
          </p:cNvSpPr>
          <p:nvPr>
            <p:ph type="title"/>
          </p:nvPr>
        </p:nvSpPr>
        <p:spPr>
          <a:xfrm>
            <a:off x="2166504" y="636413"/>
            <a:ext cx="4811100" cy="66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gfea90fcb22_0_3541"/>
          <p:cNvSpPr txBox="1">
            <a:spLocks noGrp="1"/>
          </p:cNvSpPr>
          <p:nvPr>
            <p:ph type="title" idx="2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gfea90fcb22_0_3541"/>
          <p:cNvSpPr txBox="1">
            <a:spLocks noGrp="1"/>
          </p:cNvSpPr>
          <p:nvPr>
            <p:ph type="title" idx="3"/>
          </p:nvPr>
        </p:nvSpPr>
        <p:spPr>
          <a:xfrm>
            <a:off x="632319" y="3431166"/>
            <a:ext cx="16995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gfea90fcb22_0_3541"/>
          <p:cNvSpPr txBox="1">
            <a:spLocks noGrp="1"/>
          </p:cNvSpPr>
          <p:nvPr>
            <p:ph type="body" idx="1"/>
          </p:nvPr>
        </p:nvSpPr>
        <p:spPr>
          <a:xfrm>
            <a:off x="632182" y="3896166"/>
            <a:ext cx="16995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270" name="Google Shape;270;gfea90fcb22_0_3541"/>
          <p:cNvSpPr txBox="1">
            <a:spLocks noGrp="1"/>
          </p:cNvSpPr>
          <p:nvPr>
            <p:ph type="title" idx="4"/>
          </p:nvPr>
        </p:nvSpPr>
        <p:spPr>
          <a:xfrm>
            <a:off x="2693187" y="3431166"/>
            <a:ext cx="16995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gfea90fcb22_0_3541"/>
          <p:cNvSpPr txBox="1">
            <a:spLocks noGrp="1"/>
          </p:cNvSpPr>
          <p:nvPr>
            <p:ph type="body" idx="5"/>
          </p:nvPr>
        </p:nvSpPr>
        <p:spPr>
          <a:xfrm>
            <a:off x="2693051" y="3896166"/>
            <a:ext cx="16995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272" name="Google Shape;272;gfea90fcb22_0_3541"/>
          <p:cNvSpPr txBox="1">
            <a:spLocks noGrp="1"/>
          </p:cNvSpPr>
          <p:nvPr>
            <p:ph type="title" idx="6"/>
          </p:nvPr>
        </p:nvSpPr>
        <p:spPr>
          <a:xfrm>
            <a:off x="6814662" y="3431166"/>
            <a:ext cx="16995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gfea90fcb22_0_3541"/>
          <p:cNvSpPr txBox="1">
            <a:spLocks noGrp="1"/>
          </p:cNvSpPr>
          <p:nvPr>
            <p:ph type="body" idx="7"/>
          </p:nvPr>
        </p:nvSpPr>
        <p:spPr>
          <a:xfrm>
            <a:off x="6814526" y="3896166"/>
            <a:ext cx="16995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274" name="Google Shape;274;gfea90fcb22_0_3541"/>
          <p:cNvSpPr txBox="1">
            <a:spLocks noGrp="1"/>
          </p:cNvSpPr>
          <p:nvPr>
            <p:ph type="title" idx="8"/>
          </p:nvPr>
        </p:nvSpPr>
        <p:spPr>
          <a:xfrm>
            <a:off x="4753850" y="3431166"/>
            <a:ext cx="16995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gfea90fcb22_0_3541"/>
          <p:cNvSpPr txBox="1">
            <a:spLocks noGrp="1"/>
          </p:cNvSpPr>
          <p:nvPr>
            <p:ph type="body" idx="9"/>
          </p:nvPr>
        </p:nvSpPr>
        <p:spPr>
          <a:xfrm>
            <a:off x="4753713" y="3896166"/>
            <a:ext cx="16995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276" name="Google Shape;276;gfea90fcb22_0_3541"/>
          <p:cNvSpPr>
            <a:spLocks noGrp="1"/>
          </p:cNvSpPr>
          <p:nvPr>
            <p:ph type="pic" idx="13"/>
          </p:nvPr>
        </p:nvSpPr>
        <p:spPr>
          <a:xfrm>
            <a:off x="1199775" y="1926263"/>
            <a:ext cx="564000" cy="56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7" name="Google Shape;277;gfea90fcb22_0_3541"/>
          <p:cNvSpPr>
            <a:spLocks noGrp="1"/>
          </p:cNvSpPr>
          <p:nvPr>
            <p:ph type="pic" idx="14"/>
          </p:nvPr>
        </p:nvSpPr>
        <p:spPr>
          <a:xfrm>
            <a:off x="3275732" y="1926263"/>
            <a:ext cx="564000" cy="56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8" name="Google Shape;278;gfea90fcb22_0_3541"/>
          <p:cNvSpPr>
            <a:spLocks noGrp="1"/>
          </p:cNvSpPr>
          <p:nvPr>
            <p:ph type="pic" idx="15"/>
          </p:nvPr>
        </p:nvSpPr>
        <p:spPr>
          <a:xfrm>
            <a:off x="5321419" y="1926263"/>
            <a:ext cx="564000" cy="56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9" name="Google Shape;279;gfea90fcb22_0_3541"/>
          <p:cNvSpPr>
            <a:spLocks noGrp="1"/>
          </p:cNvSpPr>
          <p:nvPr>
            <p:ph type="pic" idx="16"/>
          </p:nvPr>
        </p:nvSpPr>
        <p:spPr>
          <a:xfrm>
            <a:off x="7418943" y="1926263"/>
            <a:ext cx="564000" cy="564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">
  <p:cSld name="CUSTOM_3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ea90fcb22_0_3569"/>
          <p:cNvSpPr txBox="1">
            <a:spLocks noGrp="1"/>
          </p:cNvSpPr>
          <p:nvPr>
            <p:ph type="title"/>
          </p:nvPr>
        </p:nvSpPr>
        <p:spPr>
          <a:xfrm>
            <a:off x="644618" y="636413"/>
            <a:ext cx="7854600" cy="32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gfea90fcb22_0_3569"/>
          <p:cNvSpPr txBox="1">
            <a:spLocks noGrp="1"/>
          </p:cNvSpPr>
          <p:nvPr>
            <p:ph type="title" idx="2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gfea90fcb22_0_3569"/>
          <p:cNvSpPr/>
          <p:nvPr/>
        </p:nvSpPr>
        <p:spPr>
          <a:xfrm>
            <a:off x="3319661" y="1119443"/>
            <a:ext cx="2506800" cy="36981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fea90fcb22_0_3569"/>
          <p:cNvSpPr/>
          <p:nvPr/>
        </p:nvSpPr>
        <p:spPr>
          <a:xfrm>
            <a:off x="5807572" y="1290803"/>
            <a:ext cx="2274600" cy="3355500"/>
          </a:xfrm>
          <a:prstGeom prst="rect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fea90fcb22_0_3569"/>
          <p:cNvSpPr/>
          <p:nvPr/>
        </p:nvSpPr>
        <p:spPr>
          <a:xfrm>
            <a:off x="4329604" y="1508195"/>
            <a:ext cx="487680" cy="486039"/>
          </a:xfrm>
          <a:custGeom>
            <a:avLst/>
            <a:gdLst/>
            <a:ahLst/>
            <a:cxnLst/>
            <a:rect l="l" t="t" r="r" b="b"/>
            <a:pathLst>
              <a:path w="609600" h="609453" extrusionOk="0">
                <a:moveTo>
                  <a:pt x="285750" y="466578"/>
                </a:moveTo>
                <a:lnTo>
                  <a:pt x="285750" y="495153"/>
                </a:lnTo>
                <a:cubicBezTo>
                  <a:pt x="285750" y="500414"/>
                  <a:pt x="281486" y="504678"/>
                  <a:pt x="276225" y="504678"/>
                </a:cubicBezTo>
                <a:cubicBezTo>
                  <a:pt x="249935" y="504709"/>
                  <a:pt x="228631" y="526013"/>
                  <a:pt x="228600" y="552303"/>
                </a:cubicBezTo>
                <a:cubicBezTo>
                  <a:pt x="228600" y="557564"/>
                  <a:pt x="224336" y="561828"/>
                  <a:pt x="219075" y="561828"/>
                </a:cubicBezTo>
                <a:cubicBezTo>
                  <a:pt x="213814" y="561828"/>
                  <a:pt x="209550" y="557564"/>
                  <a:pt x="209550" y="552303"/>
                </a:cubicBezTo>
                <a:cubicBezTo>
                  <a:pt x="209551" y="539361"/>
                  <a:pt x="213346" y="526704"/>
                  <a:pt x="220465" y="515896"/>
                </a:cubicBezTo>
                <a:cubicBezTo>
                  <a:pt x="208633" y="508484"/>
                  <a:pt x="194936" y="504593"/>
                  <a:pt x="180975" y="504678"/>
                </a:cubicBezTo>
                <a:cubicBezTo>
                  <a:pt x="147657" y="504678"/>
                  <a:pt x="119230" y="525984"/>
                  <a:pt x="114855" y="554235"/>
                </a:cubicBezTo>
                <a:cubicBezTo>
                  <a:pt x="114137" y="558878"/>
                  <a:pt x="110140" y="562304"/>
                  <a:pt x="105442" y="562304"/>
                </a:cubicBezTo>
                <a:lnTo>
                  <a:pt x="105287" y="562304"/>
                </a:lnTo>
                <a:cubicBezTo>
                  <a:pt x="77489" y="561598"/>
                  <a:pt x="60816" y="570837"/>
                  <a:pt x="53626" y="590401"/>
                </a:cubicBezTo>
                <a:lnTo>
                  <a:pt x="555955" y="590401"/>
                </a:lnTo>
                <a:cubicBezTo>
                  <a:pt x="548718" y="570832"/>
                  <a:pt x="531898" y="561579"/>
                  <a:pt x="504314" y="562302"/>
                </a:cubicBezTo>
                <a:lnTo>
                  <a:pt x="504155" y="562302"/>
                </a:lnTo>
                <a:cubicBezTo>
                  <a:pt x="499457" y="562302"/>
                  <a:pt x="495460" y="558876"/>
                  <a:pt x="494742" y="554233"/>
                </a:cubicBezTo>
                <a:cubicBezTo>
                  <a:pt x="490370" y="525984"/>
                  <a:pt x="461943" y="504678"/>
                  <a:pt x="428625" y="504678"/>
                </a:cubicBezTo>
                <a:cubicBezTo>
                  <a:pt x="414664" y="504593"/>
                  <a:pt x="400967" y="508484"/>
                  <a:pt x="389135" y="515896"/>
                </a:cubicBezTo>
                <a:cubicBezTo>
                  <a:pt x="396254" y="526704"/>
                  <a:pt x="400049" y="539361"/>
                  <a:pt x="400050" y="552303"/>
                </a:cubicBezTo>
                <a:cubicBezTo>
                  <a:pt x="400050" y="557564"/>
                  <a:pt x="395786" y="561828"/>
                  <a:pt x="390525" y="561828"/>
                </a:cubicBezTo>
                <a:cubicBezTo>
                  <a:pt x="385264" y="561828"/>
                  <a:pt x="381000" y="557564"/>
                  <a:pt x="381000" y="552303"/>
                </a:cubicBezTo>
                <a:cubicBezTo>
                  <a:pt x="380969" y="526013"/>
                  <a:pt x="359665" y="504709"/>
                  <a:pt x="333375" y="504678"/>
                </a:cubicBezTo>
                <a:cubicBezTo>
                  <a:pt x="328114" y="504678"/>
                  <a:pt x="323850" y="500414"/>
                  <a:pt x="323850" y="495153"/>
                </a:cubicBezTo>
                <a:lnTo>
                  <a:pt x="323850" y="466578"/>
                </a:lnTo>
                <a:close/>
                <a:moveTo>
                  <a:pt x="273147" y="418953"/>
                </a:moveTo>
                <a:lnTo>
                  <a:pt x="261715" y="447528"/>
                </a:lnTo>
                <a:lnTo>
                  <a:pt x="347884" y="447528"/>
                </a:lnTo>
                <a:lnTo>
                  <a:pt x="336454" y="418953"/>
                </a:lnTo>
                <a:close/>
                <a:moveTo>
                  <a:pt x="233142" y="371328"/>
                </a:moveTo>
                <a:lnTo>
                  <a:pt x="244572" y="399903"/>
                </a:lnTo>
                <a:lnTo>
                  <a:pt x="365028" y="399903"/>
                </a:lnTo>
                <a:lnTo>
                  <a:pt x="376458" y="371328"/>
                </a:lnTo>
                <a:close/>
                <a:moveTo>
                  <a:pt x="314324" y="251193"/>
                </a:moveTo>
                <a:lnTo>
                  <a:pt x="314324" y="276079"/>
                </a:lnTo>
                <a:cubicBezTo>
                  <a:pt x="319583" y="276074"/>
                  <a:pt x="323844" y="271813"/>
                  <a:pt x="323849" y="266554"/>
                </a:cubicBezTo>
                <a:lnTo>
                  <a:pt x="323849" y="261233"/>
                </a:lnTo>
                <a:cubicBezTo>
                  <a:pt x="323855" y="257132"/>
                  <a:pt x="321230" y="253490"/>
                  <a:pt x="317338" y="252197"/>
                </a:cubicBezTo>
                <a:close/>
                <a:moveTo>
                  <a:pt x="400050" y="234755"/>
                </a:moveTo>
                <a:lnTo>
                  <a:pt x="400050" y="358222"/>
                </a:lnTo>
                <a:lnTo>
                  <a:pt x="447675" y="412651"/>
                </a:lnTo>
                <a:lnTo>
                  <a:pt x="447675" y="289184"/>
                </a:lnTo>
                <a:close/>
                <a:moveTo>
                  <a:pt x="209550" y="234755"/>
                </a:moveTo>
                <a:lnTo>
                  <a:pt x="161925" y="289184"/>
                </a:lnTo>
                <a:lnTo>
                  <a:pt x="161925" y="412651"/>
                </a:lnTo>
                <a:lnTo>
                  <a:pt x="209550" y="358222"/>
                </a:lnTo>
                <a:close/>
                <a:moveTo>
                  <a:pt x="295274" y="199879"/>
                </a:moveTo>
                <a:cubicBezTo>
                  <a:pt x="290015" y="199884"/>
                  <a:pt x="285754" y="204145"/>
                  <a:pt x="285749" y="209404"/>
                </a:cubicBezTo>
                <a:lnTo>
                  <a:pt x="285749" y="214725"/>
                </a:lnTo>
                <a:cubicBezTo>
                  <a:pt x="285743" y="218826"/>
                  <a:pt x="288368" y="222468"/>
                  <a:pt x="292260" y="223761"/>
                </a:cubicBezTo>
                <a:lnTo>
                  <a:pt x="295274" y="224765"/>
                </a:lnTo>
                <a:close/>
                <a:moveTo>
                  <a:pt x="304799" y="161779"/>
                </a:moveTo>
                <a:cubicBezTo>
                  <a:pt x="310060" y="161779"/>
                  <a:pt x="314324" y="166043"/>
                  <a:pt x="314324" y="171304"/>
                </a:cubicBezTo>
                <a:lnTo>
                  <a:pt x="314324" y="180829"/>
                </a:lnTo>
                <a:cubicBezTo>
                  <a:pt x="330098" y="180846"/>
                  <a:pt x="342882" y="193630"/>
                  <a:pt x="342899" y="209404"/>
                </a:cubicBezTo>
                <a:cubicBezTo>
                  <a:pt x="342899" y="214665"/>
                  <a:pt x="338635" y="218929"/>
                  <a:pt x="333374" y="218929"/>
                </a:cubicBezTo>
                <a:cubicBezTo>
                  <a:pt x="328113" y="218929"/>
                  <a:pt x="323849" y="214665"/>
                  <a:pt x="323849" y="209404"/>
                </a:cubicBezTo>
                <a:cubicBezTo>
                  <a:pt x="323844" y="204145"/>
                  <a:pt x="319583" y="199884"/>
                  <a:pt x="314324" y="199879"/>
                </a:cubicBezTo>
                <a:lnTo>
                  <a:pt x="314324" y="231111"/>
                </a:lnTo>
                <a:lnTo>
                  <a:pt x="323365" y="234123"/>
                </a:lnTo>
                <a:cubicBezTo>
                  <a:pt x="335037" y="238008"/>
                  <a:pt x="342909" y="248932"/>
                  <a:pt x="342899" y="261233"/>
                </a:cubicBezTo>
                <a:lnTo>
                  <a:pt x="342899" y="266554"/>
                </a:lnTo>
                <a:cubicBezTo>
                  <a:pt x="342882" y="282328"/>
                  <a:pt x="330098" y="295112"/>
                  <a:pt x="314324" y="295129"/>
                </a:cubicBezTo>
                <a:lnTo>
                  <a:pt x="314324" y="304654"/>
                </a:lnTo>
                <a:cubicBezTo>
                  <a:pt x="314324" y="309915"/>
                  <a:pt x="310060" y="314179"/>
                  <a:pt x="304799" y="314179"/>
                </a:cubicBezTo>
                <a:cubicBezTo>
                  <a:pt x="299538" y="314179"/>
                  <a:pt x="295274" y="309915"/>
                  <a:pt x="295274" y="304654"/>
                </a:cubicBezTo>
                <a:lnTo>
                  <a:pt x="295274" y="295129"/>
                </a:lnTo>
                <a:cubicBezTo>
                  <a:pt x="279500" y="295112"/>
                  <a:pt x="266716" y="282328"/>
                  <a:pt x="266699" y="266554"/>
                </a:cubicBezTo>
                <a:cubicBezTo>
                  <a:pt x="266699" y="261293"/>
                  <a:pt x="270963" y="257029"/>
                  <a:pt x="276224" y="257029"/>
                </a:cubicBezTo>
                <a:cubicBezTo>
                  <a:pt x="281485" y="257029"/>
                  <a:pt x="285749" y="261293"/>
                  <a:pt x="285749" y="266554"/>
                </a:cubicBezTo>
                <a:cubicBezTo>
                  <a:pt x="285754" y="271813"/>
                  <a:pt x="290015" y="276074"/>
                  <a:pt x="295274" y="276079"/>
                </a:cubicBezTo>
                <a:lnTo>
                  <a:pt x="295274" y="244847"/>
                </a:lnTo>
                <a:lnTo>
                  <a:pt x="286233" y="241835"/>
                </a:lnTo>
                <a:cubicBezTo>
                  <a:pt x="274561" y="237950"/>
                  <a:pt x="266689" y="227026"/>
                  <a:pt x="266699" y="214725"/>
                </a:cubicBezTo>
                <a:lnTo>
                  <a:pt x="266699" y="209404"/>
                </a:lnTo>
                <a:cubicBezTo>
                  <a:pt x="266716" y="193630"/>
                  <a:pt x="279500" y="180846"/>
                  <a:pt x="295274" y="180829"/>
                </a:cubicBezTo>
                <a:lnTo>
                  <a:pt x="295274" y="171304"/>
                </a:lnTo>
                <a:cubicBezTo>
                  <a:pt x="295274" y="166043"/>
                  <a:pt x="299538" y="161779"/>
                  <a:pt x="304799" y="161779"/>
                </a:cubicBezTo>
                <a:close/>
                <a:moveTo>
                  <a:pt x="246743" y="107822"/>
                </a:moveTo>
                <a:cubicBezTo>
                  <a:pt x="234788" y="137180"/>
                  <a:pt x="228628" y="168574"/>
                  <a:pt x="228600" y="200273"/>
                </a:cubicBezTo>
                <a:lnTo>
                  <a:pt x="228600" y="352278"/>
                </a:lnTo>
                <a:lnTo>
                  <a:pt x="381000" y="352278"/>
                </a:lnTo>
                <a:lnTo>
                  <a:pt x="381000" y="200273"/>
                </a:lnTo>
                <a:cubicBezTo>
                  <a:pt x="380971" y="168574"/>
                  <a:pt x="374809" y="137180"/>
                  <a:pt x="362853" y="107822"/>
                </a:cubicBezTo>
                <a:cubicBezTo>
                  <a:pt x="327036" y="128962"/>
                  <a:pt x="282560" y="128962"/>
                  <a:pt x="246743" y="107822"/>
                </a:cubicBezTo>
                <a:close/>
                <a:moveTo>
                  <a:pt x="304800" y="22322"/>
                </a:moveTo>
                <a:cubicBezTo>
                  <a:pt x="284294" y="41970"/>
                  <a:pt x="267318" y="64998"/>
                  <a:pt x="254613" y="90398"/>
                </a:cubicBezTo>
                <a:cubicBezTo>
                  <a:pt x="285470" y="109066"/>
                  <a:pt x="324140" y="109066"/>
                  <a:pt x="354997" y="90398"/>
                </a:cubicBezTo>
                <a:lnTo>
                  <a:pt x="354997" y="90397"/>
                </a:lnTo>
                <a:cubicBezTo>
                  <a:pt x="342274" y="65005"/>
                  <a:pt x="325297" y="41981"/>
                  <a:pt x="304800" y="22322"/>
                </a:cubicBezTo>
                <a:close/>
                <a:moveTo>
                  <a:pt x="300107" y="1272"/>
                </a:moveTo>
                <a:cubicBezTo>
                  <a:pt x="303006" y="-424"/>
                  <a:pt x="306595" y="-424"/>
                  <a:pt x="309493" y="1272"/>
                </a:cubicBezTo>
                <a:cubicBezTo>
                  <a:pt x="310073" y="1544"/>
                  <a:pt x="310624" y="1876"/>
                  <a:pt x="311134" y="2262"/>
                </a:cubicBezTo>
                <a:cubicBezTo>
                  <a:pt x="367641" y="52575"/>
                  <a:pt x="399989" y="124613"/>
                  <a:pt x="400050" y="200273"/>
                </a:cubicBezTo>
                <a:lnTo>
                  <a:pt x="400050" y="205819"/>
                </a:lnTo>
                <a:lnTo>
                  <a:pt x="464371" y="279329"/>
                </a:lnTo>
                <a:cubicBezTo>
                  <a:pt x="465888" y="281067"/>
                  <a:pt x="466724" y="283296"/>
                  <a:pt x="466725" y="285603"/>
                </a:cubicBezTo>
                <a:lnTo>
                  <a:pt x="466725" y="438003"/>
                </a:lnTo>
                <a:cubicBezTo>
                  <a:pt x="466727" y="440753"/>
                  <a:pt x="465539" y="443369"/>
                  <a:pt x="463468" y="445180"/>
                </a:cubicBezTo>
                <a:cubicBezTo>
                  <a:pt x="459508" y="448642"/>
                  <a:pt x="453491" y="448238"/>
                  <a:pt x="450029" y="444277"/>
                </a:cubicBezTo>
                <a:lnTo>
                  <a:pt x="393595" y="379782"/>
                </a:lnTo>
                <a:lnTo>
                  <a:pt x="380321" y="412968"/>
                </a:lnTo>
                <a:cubicBezTo>
                  <a:pt x="378872" y="416582"/>
                  <a:pt x="375370" y="418953"/>
                  <a:pt x="371475" y="418953"/>
                </a:cubicBezTo>
                <a:lnTo>
                  <a:pt x="356972" y="418953"/>
                </a:lnTo>
                <a:lnTo>
                  <a:pt x="370796" y="453514"/>
                </a:lnTo>
                <a:cubicBezTo>
                  <a:pt x="371246" y="454640"/>
                  <a:pt x="371478" y="455842"/>
                  <a:pt x="371478" y="457056"/>
                </a:cubicBezTo>
                <a:cubicBezTo>
                  <a:pt x="371476" y="462317"/>
                  <a:pt x="367211" y="466580"/>
                  <a:pt x="361950" y="466578"/>
                </a:cubicBezTo>
                <a:lnTo>
                  <a:pt x="342900" y="466578"/>
                </a:lnTo>
                <a:lnTo>
                  <a:pt x="342900" y="486307"/>
                </a:lnTo>
                <a:cubicBezTo>
                  <a:pt x="355262" y="488106"/>
                  <a:pt x="366865" y="493356"/>
                  <a:pt x="376376" y="501454"/>
                </a:cubicBezTo>
                <a:cubicBezTo>
                  <a:pt x="391798" y="491031"/>
                  <a:pt x="410011" y="485514"/>
                  <a:pt x="428625" y="485628"/>
                </a:cubicBezTo>
                <a:cubicBezTo>
                  <a:pt x="468176" y="485628"/>
                  <a:pt x="502463" y="509938"/>
                  <a:pt x="511838" y="543359"/>
                </a:cubicBezTo>
                <a:cubicBezTo>
                  <a:pt x="553763" y="545244"/>
                  <a:pt x="570079" y="568204"/>
                  <a:pt x="576005" y="590403"/>
                </a:cubicBezTo>
                <a:lnTo>
                  <a:pt x="600075" y="590403"/>
                </a:lnTo>
                <a:cubicBezTo>
                  <a:pt x="605336" y="590403"/>
                  <a:pt x="609600" y="594667"/>
                  <a:pt x="609600" y="599928"/>
                </a:cubicBezTo>
                <a:cubicBezTo>
                  <a:pt x="609600" y="605189"/>
                  <a:pt x="605336" y="609453"/>
                  <a:pt x="600075" y="609453"/>
                </a:cubicBezTo>
                <a:lnTo>
                  <a:pt x="9525" y="609453"/>
                </a:lnTo>
                <a:cubicBezTo>
                  <a:pt x="4264" y="609453"/>
                  <a:pt x="0" y="605189"/>
                  <a:pt x="0" y="599928"/>
                </a:cubicBezTo>
                <a:cubicBezTo>
                  <a:pt x="0" y="594667"/>
                  <a:pt x="4264" y="590403"/>
                  <a:pt x="9525" y="590403"/>
                </a:cubicBezTo>
                <a:lnTo>
                  <a:pt x="33595" y="590403"/>
                </a:lnTo>
                <a:cubicBezTo>
                  <a:pt x="39523" y="568204"/>
                  <a:pt x="55845" y="545244"/>
                  <a:pt x="97762" y="543359"/>
                </a:cubicBezTo>
                <a:cubicBezTo>
                  <a:pt x="107137" y="509938"/>
                  <a:pt x="141424" y="485628"/>
                  <a:pt x="180975" y="485628"/>
                </a:cubicBezTo>
                <a:cubicBezTo>
                  <a:pt x="199589" y="485514"/>
                  <a:pt x="217802" y="491030"/>
                  <a:pt x="233224" y="501452"/>
                </a:cubicBezTo>
                <a:cubicBezTo>
                  <a:pt x="242736" y="493355"/>
                  <a:pt x="254338" y="488106"/>
                  <a:pt x="266700" y="486307"/>
                </a:cubicBezTo>
                <a:lnTo>
                  <a:pt x="266700" y="466578"/>
                </a:lnTo>
                <a:lnTo>
                  <a:pt x="247650" y="466578"/>
                </a:lnTo>
                <a:cubicBezTo>
                  <a:pt x="246437" y="466578"/>
                  <a:pt x="245234" y="466347"/>
                  <a:pt x="244108" y="465896"/>
                </a:cubicBezTo>
                <a:cubicBezTo>
                  <a:pt x="239224" y="463942"/>
                  <a:pt x="236850" y="458397"/>
                  <a:pt x="238804" y="453514"/>
                </a:cubicBezTo>
                <a:lnTo>
                  <a:pt x="252628" y="418953"/>
                </a:lnTo>
                <a:lnTo>
                  <a:pt x="238125" y="418953"/>
                </a:lnTo>
                <a:cubicBezTo>
                  <a:pt x="234230" y="418953"/>
                  <a:pt x="230728" y="416582"/>
                  <a:pt x="229279" y="412968"/>
                </a:cubicBezTo>
                <a:lnTo>
                  <a:pt x="216005" y="379782"/>
                </a:lnTo>
                <a:lnTo>
                  <a:pt x="159571" y="444277"/>
                </a:lnTo>
                <a:cubicBezTo>
                  <a:pt x="157762" y="446348"/>
                  <a:pt x="155145" y="447535"/>
                  <a:pt x="152394" y="447534"/>
                </a:cubicBezTo>
                <a:cubicBezTo>
                  <a:pt x="147135" y="447531"/>
                  <a:pt x="142872" y="443264"/>
                  <a:pt x="142875" y="438003"/>
                </a:cubicBezTo>
                <a:lnTo>
                  <a:pt x="142875" y="285603"/>
                </a:lnTo>
                <a:cubicBezTo>
                  <a:pt x="142876" y="283296"/>
                  <a:pt x="143712" y="281067"/>
                  <a:pt x="145229" y="279329"/>
                </a:cubicBezTo>
                <a:lnTo>
                  <a:pt x="209550" y="205819"/>
                </a:lnTo>
                <a:lnTo>
                  <a:pt x="209550" y="200273"/>
                </a:lnTo>
                <a:cubicBezTo>
                  <a:pt x="209616" y="124614"/>
                  <a:pt x="241963" y="52578"/>
                  <a:pt x="298466" y="2262"/>
                </a:cubicBezTo>
                <a:cubicBezTo>
                  <a:pt x="298977" y="1876"/>
                  <a:pt x="299527" y="1544"/>
                  <a:pt x="300107" y="12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fea90fcb22_0_3569"/>
          <p:cNvSpPr/>
          <p:nvPr/>
        </p:nvSpPr>
        <p:spPr>
          <a:xfrm>
            <a:off x="6709426" y="1508195"/>
            <a:ext cx="470964" cy="486156"/>
          </a:xfrm>
          <a:custGeom>
            <a:avLst/>
            <a:gdLst/>
            <a:ahLst/>
            <a:cxnLst/>
            <a:rect l="l" t="t" r="r" b="b"/>
            <a:pathLst>
              <a:path w="590550" h="609600" extrusionOk="0">
                <a:moveTo>
                  <a:pt x="533401" y="533400"/>
                </a:moveTo>
                <a:lnTo>
                  <a:pt x="552451" y="533400"/>
                </a:lnTo>
                <a:lnTo>
                  <a:pt x="552451" y="571500"/>
                </a:lnTo>
                <a:lnTo>
                  <a:pt x="533401" y="571500"/>
                </a:lnTo>
                <a:close/>
                <a:moveTo>
                  <a:pt x="495301" y="533400"/>
                </a:moveTo>
                <a:lnTo>
                  <a:pt x="514351" y="533400"/>
                </a:lnTo>
                <a:lnTo>
                  <a:pt x="514351" y="571500"/>
                </a:lnTo>
                <a:lnTo>
                  <a:pt x="495301" y="571500"/>
                </a:lnTo>
                <a:close/>
                <a:moveTo>
                  <a:pt x="228600" y="504825"/>
                </a:moveTo>
                <a:lnTo>
                  <a:pt x="228600" y="590550"/>
                </a:lnTo>
                <a:lnTo>
                  <a:pt x="266700" y="590550"/>
                </a:lnTo>
                <a:lnTo>
                  <a:pt x="266700" y="504825"/>
                </a:lnTo>
                <a:close/>
                <a:moveTo>
                  <a:pt x="85725" y="504825"/>
                </a:moveTo>
                <a:lnTo>
                  <a:pt x="85725" y="590550"/>
                </a:lnTo>
                <a:lnTo>
                  <a:pt x="142875" y="590550"/>
                </a:lnTo>
                <a:lnTo>
                  <a:pt x="142875" y="504825"/>
                </a:lnTo>
                <a:close/>
                <a:moveTo>
                  <a:pt x="533401" y="476250"/>
                </a:moveTo>
                <a:lnTo>
                  <a:pt x="552451" y="476250"/>
                </a:lnTo>
                <a:lnTo>
                  <a:pt x="552451" y="514350"/>
                </a:lnTo>
                <a:lnTo>
                  <a:pt x="533401" y="514350"/>
                </a:lnTo>
                <a:close/>
                <a:moveTo>
                  <a:pt x="495301" y="476250"/>
                </a:moveTo>
                <a:lnTo>
                  <a:pt x="514351" y="476250"/>
                </a:lnTo>
                <a:lnTo>
                  <a:pt x="514351" y="514350"/>
                </a:lnTo>
                <a:lnTo>
                  <a:pt x="495301" y="514350"/>
                </a:lnTo>
                <a:close/>
                <a:moveTo>
                  <a:pt x="247651" y="447675"/>
                </a:moveTo>
                <a:lnTo>
                  <a:pt x="285751" y="447675"/>
                </a:lnTo>
                <a:lnTo>
                  <a:pt x="285751" y="466725"/>
                </a:lnTo>
                <a:lnTo>
                  <a:pt x="247651" y="466725"/>
                </a:lnTo>
                <a:close/>
                <a:moveTo>
                  <a:pt x="152401" y="447675"/>
                </a:moveTo>
                <a:lnTo>
                  <a:pt x="190501" y="447675"/>
                </a:lnTo>
                <a:lnTo>
                  <a:pt x="190501" y="466725"/>
                </a:lnTo>
                <a:lnTo>
                  <a:pt x="152401" y="466725"/>
                </a:lnTo>
                <a:close/>
                <a:moveTo>
                  <a:pt x="95251" y="447675"/>
                </a:moveTo>
                <a:lnTo>
                  <a:pt x="133351" y="447675"/>
                </a:lnTo>
                <a:lnTo>
                  <a:pt x="133351" y="466725"/>
                </a:lnTo>
                <a:lnTo>
                  <a:pt x="95251" y="466725"/>
                </a:lnTo>
                <a:close/>
                <a:moveTo>
                  <a:pt x="38101" y="447675"/>
                </a:moveTo>
                <a:lnTo>
                  <a:pt x="76201" y="447675"/>
                </a:lnTo>
                <a:lnTo>
                  <a:pt x="76201" y="466725"/>
                </a:lnTo>
                <a:lnTo>
                  <a:pt x="38101" y="466725"/>
                </a:lnTo>
                <a:close/>
                <a:moveTo>
                  <a:pt x="533401" y="419100"/>
                </a:moveTo>
                <a:lnTo>
                  <a:pt x="552451" y="419100"/>
                </a:lnTo>
                <a:lnTo>
                  <a:pt x="552451" y="457200"/>
                </a:lnTo>
                <a:lnTo>
                  <a:pt x="533401" y="457200"/>
                </a:lnTo>
                <a:close/>
                <a:moveTo>
                  <a:pt x="495301" y="419100"/>
                </a:moveTo>
                <a:lnTo>
                  <a:pt x="514351" y="419100"/>
                </a:lnTo>
                <a:lnTo>
                  <a:pt x="514351" y="457200"/>
                </a:lnTo>
                <a:lnTo>
                  <a:pt x="495301" y="457200"/>
                </a:lnTo>
                <a:close/>
                <a:moveTo>
                  <a:pt x="247651" y="409575"/>
                </a:moveTo>
                <a:lnTo>
                  <a:pt x="285751" y="409575"/>
                </a:lnTo>
                <a:lnTo>
                  <a:pt x="285751" y="428625"/>
                </a:lnTo>
                <a:lnTo>
                  <a:pt x="247651" y="428625"/>
                </a:lnTo>
                <a:close/>
                <a:moveTo>
                  <a:pt x="152401" y="409575"/>
                </a:moveTo>
                <a:lnTo>
                  <a:pt x="190501" y="409575"/>
                </a:lnTo>
                <a:lnTo>
                  <a:pt x="190501" y="428625"/>
                </a:lnTo>
                <a:lnTo>
                  <a:pt x="152401" y="428625"/>
                </a:lnTo>
                <a:close/>
                <a:moveTo>
                  <a:pt x="95251" y="409575"/>
                </a:moveTo>
                <a:lnTo>
                  <a:pt x="133351" y="409575"/>
                </a:lnTo>
                <a:lnTo>
                  <a:pt x="133351" y="428625"/>
                </a:lnTo>
                <a:lnTo>
                  <a:pt x="95251" y="428625"/>
                </a:lnTo>
                <a:close/>
                <a:moveTo>
                  <a:pt x="38101" y="409575"/>
                </a:moveTo>
                <a:lnTo>
                  <a:pt x="76201" y="409575"/>
                </a:lnTo>
                <a:lnTo>
                  <a:pt x="76201" y="428625"/>
                </a:lnTo>
                <a:lnTo>
                  <a:pt x="38101" y="428625"/>
                </a:lnTo>
                <a:close/>
                <a:moveTo>
                  <a:pt x="247651" y="371475"/>
                </a:moveTo>
                <a:lnTo>
                  <a:pt x="285751" y="371475"/>
                </a:lnTo>
                <a:lnTo>
                  <a:pt x="285751" y="390525"/>
                </a:lnTo>
                <a:lnTo>
                  <a:pt x="247651" y="390525"/>
                </a:lnTo>
                <a:close/>
                <a:moveTo>
                  <a:pt x="152401" y="371475"/>
                </a:moveTo>
                <a:lnTo>
                  <a:pt x="190501" y="371475"/>
                </a:lnTo>
                <a:lnTo>
                  <a:pt x="190501" y="390525"/>
                </a:lnTo>
                <a:lnTo>
                  <a:pt x="152401" y="390525"/>
                </a:lnTo>
                <a:close/>
                <a:moveTo>
                  <a:pt x="95251" y="371475"/>
                </a:moveTo>
                <a:lnTo>
                  <a:pt x="133351" y="371475"/>
                </a:lnTo>
                <a:lnTo>
                  <a:pt x="133351" y="390525"/>
                </a:lnTo>
                <a:lnTo>
                  <a:pt x="95251" y="390525"/>
                </a:lnTo>
                <a:close/>
                <a:moveTo>
                  <a:pt x="38101" y="371475"/>
                </a:moveTo>
                <a:lnTo>
                  <a:pt x="76201" y="371475"/>
                </a:lnTo>
                <a:lnTo>
                  <a:pt x="76201" y="390525"/>
                </a:lnTo>
                <a:lnTo>
                  <a:pt x="38101" y="390525"/>
                </a:lnTo>
                <a:close/>
                <a:moveTo>
                  <a:pt x="533401" y="361950"/>
                </a:moveTo>
                <a:lnTo>
                  <a:pt x="552451" y="361950"/>
                </a:lnTo>
                <a:lnTo>
                  <a:pt x="552451" y="400050"/>
                </a:lnTo>
                <a:lnTo>
                  <a:pt x="533401" y="400050"/>
                </a:lnTo>
                <a:close/>
                <a:moveTo>
                  <a:pt x="495301" y="361950"/>
                </a:moveTo>
                <a:lnTo>
                  <a:pt x="514351" y="361950"/>
                </a:lnTo>
                <a:lnTo>
                  <a:pt x="514351" y="400050"/>
                </a:lnTo>
                <a:lnTo>
                  <a:pt x="495301" y="400050"/>
                </a:lnTo>
                <a:close/>
                <a:moveTo>
                  <a:pt x="419101" y="342900"/>
                </a:moveTo>
                <a:lnTo>
                  <a:pt x="438151" y="342900"/>
                </a:lnTo>
                <a:lnTo>
                  <a:pt x="438151" y="571500"/>
                </a:lnTo>
                <a:lnTo>
                  <a:pt x="419101" y="571500"/>
                </a:lnTo>
                <a:close/>
                <a:moveTo>
                  <a:pt x="381001" y="342900"/>
                </a:moveTo>
                <a:lnTo>
                  <a:pt x="400051" y="342900"/>
                </a:lnTo>
                <a:lnTo>
                  <a:pt x="400051" y="571500"/>
                </a:lnTo>
                <a:lnTo>
                  <a:pt x="381001" y="571500"/>
                </a:lnTo>
                <a:close/>
                <a:moveTo>
                  <a:pt x="342901" y="342900"/>
                </a:moveTo>
                <a:lnTo>
                  <a:pt x="361951" y="342900"/>
                </a:lnTo>
                <a:lnTo>
                  <a:pt x="361951" y="571500"/>
                </a:lnTo>
                <a:lnTo>
                  <a:pt x="342901" y="571500"/>
                </a:lnTo>
                <a:close/>
                <a:moveTo>
                  <a:pt x="247651" y="333375"/>
                </a:moveTo>
                <a:lnTo>
                  <a:pt x="285751" y="333375"/>
                </a:lnTo>
                <a:lnTo>
                  <a:pt x="285751" y="352425"/>
                </a:lnTo>
                <a:lnTo>
                  <a:pt x="247651" y="352425"/>
                </a:lnTo>
                <a:close/>
                <a:moveTo>
                  <a:pt x="152401" y="333375"/>
                </a:moveTo>
                <a:lnTo>
                  <a:pt x="190501" y="333375"/>
                </a:lnTo>
                <a:lnTo>
                  <a:pt x="190501" y="352425"/>
                </a:lnTo>
                <a:lnTo>
                  <a:pt x="152401" y="352425"/>
                </a:lnTo>
                <a:close/>
                <a:moveTo>
                  <a:pt x="95251" y="333375"/>
                </a:moveTo>
                <a:lnTo>
                  <a:pt x="133351" y="333375"/>
                </a:lnTo>
                <a:lnTo>
                  <a:pt x="133351" y="352425"/>
                </a:lnTo>
                <a:lnTo>
                  <a:pt x="95251" y="352425"/>
                </a:lnTo>
                <a:close/>
                <a:moveTo>
                  <a:pt x="38101" y="333375"/>
                </a:moveTo>
                <a:lnTo>
                  <a:pt x="76201" y="333375"/>
                </a:lnTo>
                <a:lnTo>
                  <a:pt x="76201" y="352425"/>
                </a:lnTo>
                <a:lnTo>
                  <a:pt x="38101" y="352425"/>
                </a:lnTo>
                <a:close/>
                <a:moveTo>
                  <a:pt x="323850" y="323850"/>
                </a:moveTo>
                <a:lnTo>
                  <a:pt x="323850" y="590550"/>
                </a:lnTo>
                <a:lnTo>
                  <a:pt x="457200" y="590550"/>
                </a:lnTo>
                <a:lnTo>
                  <a:pt x="457200" y="323850"/>
                </a:lnTo>
                <a:close/>
                <a:moveTo>
                  <a:pt x="533401" y="304800"/>
                </a:moveTo>
                <a:lnTo>
                  <a:pt x="552451" y="304800"/>
                </a:lnTo>
                <a:lnTo>
                  <a:pt x="552451" y="342900"/>
                </a:lnTo>
                <a:lnTo>
                  <a:pt x="533401" y="342900"/>
                </a:lnTo>
                <a:close/>
                <a:moveTo>
                  <a:pt x="495301" y="304800"/>
                </a:moveTo>
                <a:lnTo>
                  <a:pt x="514351" y="304800"/>
                </a:lnTo>
                <a:lnTo>
                  <a:pt x="514351" y="342900"/>
                </a:lnTo>
                <a:lnTo>
                  <a:pt x="495301" y="342900"/>
                </a:lnTo>
                <a:close/>
                <a:moveTo>
                  <a:pt x="247651" y="295275"/>
                </a:moveTo>
                <a:lnTo>
                  <a:pt x="285751" y="295275"/>
                </a:lnTo>
                <a:lnTo>
                  <a:pt x="285751" y="314325"/>
                </a:lnTo>
                <a:lnTo>
                  <a:pt x="247651" y="314325"/>
                </a:lnTo>
                <a:close/>
                <a:moveTo>
                  <a:pt x="152401" y="295275"/>
                </a:moveTo>
                <a:lnTo>
                  <a:pt x="190501" y="295275"/>
                </a:lnTo>
                <a:lnTo>
                  <a:pt x="190501" y="314325"/>
                </a:lnTo>
                <a:lnTo>
                  <a:pt x="152401" y="314325"/>
                </a:lnTo>
                <a:close/>
                <a:moveTo>
                  <a:pt x="95251" y="295275"/>
                </a:moveTo>
                <a:lnTo>
                  <a:pt x="133351" y="295275"/>
                </a:lnTo>
                <a:lnTo>
                  <a:pt x="133351" y="314325"/>
                </a:lnTo>
                <a:lnTo>
                  <a:pt x="95251" y="314325"/>
                </a:lnTo>
                <a:close/>
                <a:moveTo>
                  <a:pt x="38101" y="295275"/>
                </a:moveTo>
                <a:lnTo>
                  <a:pt x="76201" y="295275"/>
                </a:lnTo>
                <a:lnTo>
                  <a:pt x="76201" y="314325"/>
                </a:lnTo>
                <a:lnTo>
                  <a:pt x="38101" y="314325"/>
                </a:lnTo>
                <a:close/>
                <a:moveTo>
                  <a:pt x="247651" y="257175"/>
                </a:moveTo>
                <a:lnTo>
                  <a:pt x="285751" y="257175"/>
                </a:lnTo>
                <a:lnTo>
                  <a:pt x="285751" y="276225"/>
                </a:lnTo>
                <a:lnTo>
                  <a:pt x="247651" y="276225"/>
                </a:lnTo>
                <a:close/>
                <a:moveTo>
                  <a:pt x="152401" y="257175"/>
                </a:moveTo>
                <a:lnTo>
                  <a:pt x="190501" y="257175"/>
                </a:lnTo>
                <a:lnTo>
                  <a:pt x="190501" y="276225"/>
                </a:lnTo>
                <a:lnTo>
                  <a:pt x="152401" y="276225"/>
                </a:lnTo>
                <a:close/>
                <a:moveTo>
                  <a:pt x="95251" y="257175"/>
                </a:moveTo>
                <a:lnTo>
                  <a:pt x="133351" y="257175"/>
                </a:lnTo>
                <a:lnTo>
                  <a:pt x="133351" y="276225"/>
                </a:lnTo>
                <a:lnTo>
                  <a:pt x="95251" y="276225"/>
                </a:lnTo>
                <a:close/>
                <a:moveTo>
                  <a:pt x="38101" y="257175"/>
                </a:moveTo>
                <a:lnTo>
                  <a:pt x="76201" y="257175"/>
                </a:lnTo>
                <a:lnTo>
                  <a:pt x="76201" y="276225"/>
                </a:lnTo>
                <a:lnTo>
                  <a:pt x="38101" y="276225"/>
                </a:lnTo>
                <a:close/>
                <a:moveTo>
                  <a:pt x="533401" y="247650"/>
                </a:moveTo>
                <a:lnTo>
                  <a:pt x="552451" y="247650"/>
                </a:lnTo>
                <a:lnTo>
                  <a:pt x="552451" y="285750"/>
                </a:lnTo>
                <a:lnTo>
                  <a:pt x="533401" y="285750"/>
                </a:lnTo>
                <a:close/>
                <a:moveTo>
                  <a:pt x="495301" y="247650"/>
                </a:moveTo>
                <a:lnTo>
                  <a:pt x="514351" y="247650"/>
                </a:lnTo>
                <a:lnTo>
                  <a:pt x="514351" y="285750"/>
                </a:lnTo>
                <a:lnTo>
                  <a:pt x="495301" y="285750"/>
                </a:lnTo>
                <a:close/>
                <a:moveTo>
                  <a:pt x="457201" y="247650"/>
                </a:moveTo>
                <a:lnTo>
                  <a:pt x="476251" y="247650"/>
                </a:lnTo>
                <a:lnTo>
                  <a:pt x="476251" y="285750"/>
                </a:lnTo>
                <a:lnTo>
                  <a:pt x="457201" y="285750"/>
                </a:lnTo>
                <a:close/>
                <a:moveTo>
                  <a:pt x="419101" y="247650"/>
                </a:moveTo>
                <a:lnTo>
                  <a:pt x="438151" y="247650"/>
                </a:lnTo>
                <a:lnTo>
                  <a:pt x="438151" y="285750"/>
                </a:lnTo>
                <a:lnTo>
                  <a:pt x="419101" y="285750"/>
                </a:lnTo>
                <a:close/>
                <a:moveTo>
                  <a:pt x="19050" y="238125"/>
                </a:moveTo>
                <a:lnTo>
                  <a:pt x="19050" y="590550"/>
                </a:lnTo>
                <a:lnTo>
                  <a:pt x="66675" y="590550"/>
                </a:lnTo>
                <a:lnTo>
                  <a:pt x="66675" y="495300"/>
                </a:lnTo>
                <a:cubicBezTo>
                  <a:pt x="66675" y="495298"/>
                  <a:pt x="66675" y="495297"/>
                  <a:pt x="66675" y="495295"/>
                </a:cubicBezTo>
                <a:cubicBezTo>
                  <a:pt x="66676" y="490036"/>
                  <a:pt x="70941" y="485774"/>
                  <a:pt x="76200" y="485775"/>
                </a:cubicBezTo>
                <a:lnTo>
                  <a:pt x="152400" y="485775"/>
                </a:lnTo>
                <a:cubicBezTo>
                  <a:pt x="152402" y="485775"/>
                  <a:pt x="152403" y="485775"/>
                  <a:pt x="152405" y="485775"/>
                </a:cubicBezTo>
                <a:cubicBezTo>
                  <a:pt x="157664" y="485776"/>
                  <a:pt x="161926" y="490041"/>
                  <a:pt x="161925" y="495300"/>
                </a:cubicBezTo>
                <a:lnTo>
                  <a:pt x="161925" y="590550"/>
                </a:lnTo>
                <a:lnTo>
                  <a:pt x="209550" y="590550"/>
                </a:lnTo>
                <a:lnTo>
                  <a:pt x="209550" y="238125"/>
                </a:lnTo>
                <a:close/>
                <a:moveTo>
                  <a:pt x="247651" y="219075"/>
                </a:moveTo>
                <a:lnTo>
                  <a:pt x="285751" y="219075"/>
                </a:lnTo>
                <a:lnTo>
                  <a:pt x="285751" y="238125"/>
                </a:lnTo>
                <a:lnTo>
                  <a:pt x="247651" y="238125"/>
                </a:lnTo>
                <a:close/>
                <a:moveTo>
                  <a:pt x="533401" y="190500"/>
                </a:moveTo>
                <a:lnTo>
                  <a:pt x="552451" y="190500"/>
                </a:lnTo>
                <a:lnTo>
                  <a:pt x="552451" y="228600"/>
                </a:lnTo>
                <a:lnTo>
                  <a:pt x="533401" y="228600"/>
                </a:lnTo>
                <a:close/>
                <a:moveTo>
                  <a:pt x="495301" y="190500"/>
                </a:moveTo>
                <a:lnTo>
                  <a:pt x="514351" y="190500"/>
                </a:lnTo>
                <a:lnTo>
                  <a:pt x="514351" y="228600"/>
                </a:lnTo>
                <a:lnTo>
                  <a:pt x="495301" y="228600"/>
                </a:lnTo>
                <a:close/>
                <a:moveTo>
                  <a:pt x="457201" y="190500"/>
                </a:moveTo>
                <a:lnTo>
                  <a:pt x="476251" y="190500"/>
                </a:lnTo>
                <a:lnTo>
                  <a:pt x="476251" y="228600"/>
                </a:lnTo>
                <a:lnTo>
                  <a:pt x="457201" y="228600"/>
                </a:lnTo>
                <a:close/>
                <a:moveTo>
                  <a:pt x="419101" y="190500"/>
                </a:moveTo>
                <a:lnTo>
                  <a:pt x="438151" y="190500"/>
                </a:lnTo>
                <a:lnTo>
                  <a:pt x="438151" y="228600"/>
                </a:lnTo>
                <a:lnTo>
                  <a:pt x="419101" y="228600"/>
                </a:lnTo>
                <a:close/>
                <a:moveTo>
                  <a:pt x="133351" y="180975"/>
                </a:moveTo>
                <a:lnTo>
                  <a:pt x="285751" y="180975"/>
                </a:lnTo>
                <a:lnTo>
                  <a:pt x="285751" y="200025"/>
                </a:lnTo>
                <a:lnTo>
                  <a:pt x="133351" y="200025"/>
                </a:lnTo>
                <a:close/>
                <a:moveTo>
                  <a:pt x="133351" y="142875"/>
                </a:moveTo>
                <a:lnTo>
                  <a:pt x="247651" y="142875"/>
                </a:lnTo>
                <a:lnTo>
                  <a:pt x="247651" y="161925"/>
                </a:lnTo>
                <a:lnTo>
                  <a:pt x="133351" y="161925"/>
                </a:lnTo>
                <a:close/>
                <a:moveTo>
                  <a:pt x="533401" y="133350"/>
                </a:moveTo>
                <a:lnTo>
                  <a:pt x="552451" y="133350"/>
                </a:lnTo>
                <a:lnTo>
                  <a:pt x="552451" y="171450"/>
                </a:lnTo>
                <a:lnTo>
                  <a:pt x="533401" y="171450"/>
                </a:lnTo>
                <a:close/>
                <a:moveTo>
                  <a:pt x="495301" y="133350"/>
                </a:moveTo>
                <a:lnTo>
                  <a:pt x="514351" y="133350"/>
                </a:lnTo>
                <a:lnTo>
                  <a:pt x="514351" y="171450"/>
                </a:lnTo>
                <a:lnTo>
                  <a:pt x="495301" y="171450"/>
                </a:lnTo>
                <a:close/>
                <a:moveTo>
                  <a:pt x="457201" y="133350"/>
                </a:moveTo>
                <a:lnTo>
                  <a:pt x="476251" y="133350"/>
                </a:lnTo>
                <a:lnTo>
                  <a:pt x="476251" y="171450"/>
                </a:lnTo>
                <a:lnTo>
                  <a:pt x="457201" y="171450"/>
                </a:lnTo>
                <a:close/>
                <a:moveTo>
                  <a:pt x="419101" y="133350"/>
                </a:moveTo>
                <a:lnTo>
                  <a:pt x="438151" y="133350"/>
                </a:lnTo>
                <a:lnTo>
                  <a:pt x="438151" y="171450"/>
                </a:lnTo>
                <a:lnTo>
                  <a:pt x="419101" y="171450"/>
                </a:lnTo>
                <a:close/>
                <a:moveTo>
                  <a:pt x="400050" y="114300"/>
                </a:moveTo>
                <a:lnTo>
                  <a:pt x="400050" y="304800"/>
                </a:lnTo>
                <a:lnTo>
                  <a:pt x="466725" y="304800"/>
                </a:lnTo>
                <a:cubicBezTo>
                  <a:pt x="466727" y="304800"/>
                  <a:pt x="466728" y="304800"/>
                  <a:pt x="466730" y="304800"/>
                </a:cubicBezTo>
                <a:cubicBezTo>
                  <a:pt x="471989" y="304801"/>
                  <a:pt x="476251" y="309066"/>
                  <a:pt x="476250" y="314325"/>
                </a:cubicBezTo>
                <a:lnTo>
                  <a:pt x="476250" y="590550"/>
                </a:lnTo>
                <a:lnTo>
                  <a:pt x="571500" y="590550"/>
                </a:lnTo>
                <a:lnTo>
                  <a:pt x="571500" y="114300"/>
                </a:lnTo>
                <a:close/>
                <a:moveTo>
                  <a:pt x="114300" y="88134"/>
                </a:moveTo>
                <a:lnTo>
                  <a:pt x="114300" y="219075"/>
                </a:lnTo>
                <a:lnTo>
                  <a:pt x="219075" y="219075"/>
                </a:lnTo>
                <a:cubicBezTo>
                  <a:pt x="219077" y="219075"/>
                  <a:pt x="219078" y="219075"/>
                  <a:pt x="219080" y="219075"/>
                </a:cubicBezTo>
                <a:cubicBezTo>
                  <a:pt x="224339" y="219076"/>
                  <a:pt x="228601" y="223341"/>
                  <a:pt x="228600" y="228600"/>
                </a:cubicBezTo>
                <a:lnTo>
                  <a:pt x="228600" y="485775"/>
                </a:lnTo>
                <a:lnTo>
                  <a:pt x="276225" y="485775"/>
                </a:lnTo>
                <a:cubicBezTo>
                  <a:pt x="276227" y="485775"/>
                  <a:pt x="276228" y="485775"/>
                  <a:pt x="276230" y="485775"/>
                </a:cubicBezTo>
                <a:cubicBezTo>
                  <a:pt x="281489" y="485776"/>
                  <a:pt x="285751" y="490041"/>
                  <a:pt x="285750" y="495300"/>
                </a:cubicBezTo>
                <a:lnTo>
                  <a:pt x="285750" y="590550"/>
                </a:lnTo>
                <a:lnTo>
                  <a:pt x="304800" y="590550"/>
                </a:lnTo>
                <a:lnTo>
                  <a:pt x="304800" y="131429"/>
                </a:lnTo>
                <a:cubicBezTo>
                  <a:pt x="288484" y="127721"/>
                  <a:pt x="134024" y="92617"/>
                  <a:pt x="114300" y="88134"/>
                </a:cubicBezTo>
                <a:close/>
                <a:moveTo>
                  <a:pt x="161925" y="51360"/>
                </a:moveTo>
                <a:lnTo>
                  <a:pt x="161925" y="79421"/>
                </a:lnTo>
                <a:cubicBezTo>
                  <a:pt x="221910" y="93054"/>
                  <a:pt x="200300" y="88149"/>
                  <a:pt x="257175" y="101040"/>
                </a:cubicBezTo>
                <a:lnTo>
                  <a:pt x="257175" y="72949"/>
                </a:lnTo>
                <a:close/>
                <a:moveTo>
                  <a:pt x="209550" y="0"/>
                </a:moveTo>
                <a:cubicBezTo>
                  <a:pt x="214811" y="0"/>
                  <a:pt x="219075" y="4264"/>
                  <a:pt x="219075" y="9525"/>
                </a:cubicBezTo>
                <a:lnTo>
                  <a:pt x="219075" y="44782"/>
                </a:lnTo>
                <a:lnTo>
                  <a:pt x="268802" y="56052"/>
                </a:lnTo>
                <a:cubicBezTo>
                  <a:pt x="273144" y="57032"/>
                  <a:pt x="276227" y="60890"/>
                  <a:pt x="276225" y="65340"/>
                </a:cubicBezTo>
                <a:lnTo>
                  <a:pt x="276225" y="105398"/>
                </a:lnTo>
                <a:lnTo>
                  <a:pt x="316437" y="114537"/>
                </a:lnTo>
                <a:cubicBezTo>
                  <a:pt x="320772" y="115524"/>
                  <a:pt x="323849" y="119379"/>
                  <a:pt x="323850" y="123825"/>
                </a:cubicBezTo>
                <a:lnTo>
                  <a:pt x="323850" y="304800"/>
                </a:lnTo>
                <a:lnTo>
                  <a:pt x="381000" y="304800"/>
                </a:lnTo>
                <a:lnTo>
                  <a:pt x="381000" y="104775"/>
                </a:lnTo>
                <a:cubicBezTo>
                  <a:pt x="381000" y="104773"/>
                  <a:pt x="381000" y="104772"/>
                  <a:pt x="381000" y="104770"/>
                </a:cubicBezTo>
                <a:cubicBezTo>
                  <a:pt x="381001" y="99511"/>
                  <a:pt x="385266" y="95249"/>
                  <a:pt x="390525" y="95250"/>
                </a:cubicBezTo>
                <a:lnTo>
                  <a:pt x="581025" y="95250"/>
                </a:lnTo>
                <a:cubicBezTo>
                  <a:pt x="581027" y="95250"/>
                  <a:pt x="581028" y="95250"/>
                  <a:pt x="581030" y="95250"/>
                </a:cubicBezTo>
                <a:cubicBezTo>
                  <a:pt x="586289" y="95251"/>
                  <a:pt x="590551" y="99516"/>
                  <a:pt x="590550" y="104775"/>
                </a:cubicBezTo>
                <a:lnTo>
                  <a:pt x="590550" y="600075"/>
                </a:lnTo>
                <a:cubicBezTo>
                  <a:pt x="590550" y="600077"/>
                  <a:pt x="590550" y="600078"/>
                  <a:pt x="590550" y="600080"/>
                </a:cubicBezTo>
                <a:cubicBezTo>
                  <a:pt x="590549" y="605339"/>
                  <a:pt x="586284" y="609601"/>
                  <a:pt x="581025" y="609600"/>
                </a:cubicBezTo>
                <a:lnTo>
                  <a:pt x="9525" y="609600"/>
                </a:lnTo>
                <a:cubicBezTo>
                  <a:pt x="9523" y="609600"/>
                  <a:pt x="9522" y="609600"/>
                  <a:pt x="9520" y="609600"/>
                </a:cubicBezTo>
                <a:cubicBezTo>
                  <a:pt x="4261" y="609599"/>
                  <a:pt x="-1" y="605334"/>
                  <a:pt x="0" y="600075"/>
                </a:cubicBezTo>
                <a:lnTo>
                  <a:pt x="0" y="228600"/>
                </a:lnTo>
                <a:cubicBezTo>
                  <a:pt x="0" y="228598"/>
                  <a:pt x="0" y="228597"/>
                  <a:pt x="0" y="228595"/>
                </a:cubicBezTo>
                <a:cubicBezTo>
                  <a:pt x="1" y="223336"/>
                  <a:pt x="4266" y="219074"/>
                  <a:pt x="9525" y="219075"/>
                </a:cubicBezTo>
                <a:lnTo>
                  <a:pt x="95250" y="219075"/>
                </a:lnTo>
                <a:lnTo>
                  <a:pt x="95250" y="76200"/>
                </a:lnTo>
                <a:cubicBezTo>
                  <a:pt x="95250" y="75486"/>
                  <a:pt x="95329" y="74775"/>
                  <a:pt x="95488" y="74079"/>
                </a:cubicBezTo>
                <a:cubicBezTo>
                  <a:pt x="96657" y="68952"/>
                  <a:pt x="101759" y="65744"/>
                  <a:pt x="106887" y="66912"/>
                </a:cubicBezTo>
                <a:lnTo>
                  <a:pt x="142875" y="75091"/>
                </a:lnTo>
                <a:lnTo>
                  <a:pt x="142875" y="39435"/>
                </a:lnTo>
                <a:cubicBezTo>
                  <a:pt x="142875" y="38727"/>
                  <a:pt x="142954" y="38022"/>
                  <a:pt x="143110" y="37332"/>
                </a:cubicBezTo>
                <a:cubicBezTo>
                  <a:pt x="144271" y="32202"/>
                  <a:pt x="149372" y="28985"/>
                  <a:pt x="154502" y="30147"/>
                </a:cubicBezTo>
                <a:lnTo>
                  <a:pt x="200025" y="40464"/>
                </a:lnTo>
                <a:lnTo>
                  <a:pt x="200025" y="9525"/>
                </a:lnTo>
                <a:cubicBezTo>
                  <a:pt x="200025" y="4264"/>
                  <a:pt x="204289" y="0"/>
                  <a:pt x="209550" y="0"/>
                </a:cubicBez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fea90fcb22_0_3569"/>
          <p:cNvSpPr/>
          <p:nvPr/>
        </p:nvSpPr>
        <p:spPr>
          <a:xfrm>
            <a:off x="1054684" y="1290803"/>
            <a:ext cx="2274600" cy="3355500"/>
          </a:xfrm>
          <a:prstGeom prst="rect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fea90fcb22_0_3569"/>
          <p:cNvSpPr/>
          <p:nvPr/>
        </p:nvSpPr>
        <p:spPr>
          <a:xfrm>
            <a:off x="1948943" y="1573598"/>
            <a:ext cx="486159" cy="395008"/>
          </a:xfrm>
          <a:custGeom>
            <a:avLst/>
            <a:gdLst/>
            <a:ahLst/>
            <a:cxnLst/>
            <a:rect l="l" t="t" r="r" b="b"/>
            <a:pathLst>
              <a:path w="609604" h="495308" extrusionOk="0">
                <a:moveTo>
                  <a:pt x="607611" y="3700"/>
                </a:moveTo>
                <a:cubicBezTo>
                  <a:pt x="605509" y="981"/>
                  <a:pt x="602106" y="-395"/>
                  <a:pt x="598705" y="99"/>
                </a:cubicBezTo>
                <a:lnTo>
                  <a:pt x="8155" y="85824"/>
                </a:lnTo>
                <a:cubicBezTo>
                  <a:pt x="2950" y="86581"/>
                  <a:pt x="-657" y="91415"/>
                  <a:pt x="100" y="96621"/>
                </a:cubicBezTo>
                <a:cubicBezTo>
                  <a:pt x="412" y="98765"/>
                  <a:pt x="1446" y="100739"/>
                  <a:pt x="3031" y="102217"/>
                </a:cubicBezTo>
                <a:lnTo>
                  <a:pt x="143201" y="233043"/>
                </a:lnTo>
                <a:lnTo>
                  <a:pt x="161927" y="467491"/>
                </a:lnTo>
                <a:cubicBezTo>
                  <a:pt x="162344" y="472735"/>
                  <a:pt x="166934" y="476647"/>
                  <a:pt x="172178" y="476230"/>
                </a:cubicBezTo>
                <a:cubicBezTo>
                  <a:pt x="173951" y="476089"/>
                  <a:pt x="175650" y="475454"/>
                  <a:pt x="177081" y="474397"/>
                </a:cubicBezTo>
                <a:lnTo>
                  <a:pt x="294239" y="387976"/>
                </a:lnTo>
                <a:lnTo>
                  <a:pt x="393137" y="492332"/>
                </a:lnTo>
                <a:cubicBezTo>
                  <a:pt x="396753" y="496152"/>
                  <a:pt x="402782" y="496316"/>
                  <a:pt x="406602" y="492700"/>
                </a:cubicBezTo>
                <a:cubicBezTo>
                  <a:pt x="407561" y="491791"/>
                  <a:pt x="408321" y="490693"/>
                  <a:pt x="408834" y="489475"/>
                </a:cubicBezTo>
                <a:lnTo>
                  <a:pt x="608859" y="13225"/>
                </a:lnTo>
                <a:cubicBezTo>
                  <a:pt x="610191" y="10057"/>
                  <a:pt x="609715" y="6417"/>
                  <a:pt x="607611" y="3700"/>
                </a:cubicBezTo>
                <a:close/>
                <a:moveTo>
                  <a:pt x="222477" y="297508"/>
                </a:moveTo>
                <a:cubicBezTo>
                  <a:pt x="221351" y="298755"/>
                  <a:pt x="220391" y="300141"/>
                  <a:pt x="219620" y="301632"/>
                </a:cubicBezTo>
                <a:lnTo>
                  <a:pt x="177376" y="421323"/>
                </a:lnTo>
                <a:lnTo>
                  <a:pt x="162460" y="234881"/>
                </a:lnTo>
                <a:lnTo>
                  <a:pt x="415892" y="135040"/>
                </a:lnTo>
                <a:close/>
                <a:moveTo>
                  <a:pt x="190750" y="440659"/>
                </a:moveTo>
                <a:lnTo>
                  <a:pt x="232412" y="322663"/>
                </a:lnTo>
                <a:lnTo>
                  <a:pt x="281085" y="374041"/>
                </a:lnTo>
                <a:close/>
                <a:moveTo>
                  <a:pt x="396928" y="468634"/>
                </a:moveTo>
                <a:lnTo>
                  <a:pt x="242470" y="305595"/>
                </a:lnTo>
                <a:lnTo>
                  <a:pt x="472861" y="112075"/>
                </a:lnTo>
                <a:cubicBezTo>
                  <a:pt x="476930" y="108740"/>
                  <a:pt x="477524" y="102739"/>
                  <a:pt x="474190" y="98671"/>
                </a:cubicBezTo>
                <a:cubicBezTo>
                  <a:pt x="471545" y="95444"/>
                  <a:pt x="467107" y="94313"/>
                  <a:pt x="463241" y="95883"/>
                </a:cubicBezTo>
                <a:lnTo>
                  <a:pt x="154507" y="217536"/>
                </a:lnTo>
                <a:lnTo>
                  <a:pt x="30529" y="101826"/>
                </a:lnTo>
                <a:lnTo>
                  <a:pt x="584770" y="21378"/>
                </a:ln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fea90fcb22_0_3569"/>
          <p:cNvSpPr txBox="1">
            <a:spLocks noGrp="1"/>
          </p:cNvSpPr>
          <p:nvPr>
            <p:ph type="title" idx="3"/>
          </p:nvPr>
        </p:nvSpPr>
        <p:spPr>
          <a:xfrm>
            <a:off x="3587745" y="2206238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gfea90fcb22_0_3569"/>
          <p:cNvSpPr txBox="1">
            <a:spLocks noGrp="1"/>
          </p:cNvSpPr>
          <p:nvPr>
            <p:ph type="body" idx="1"/>
          </p:nvPr>
        </p:nvSpPr>
        <p:spPr>
          <a:xfrm>
            <a:off x="3525563" y="3230700"/>
            <a:ext cx="2085600" cy="835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gfea90fcb22_0_3569"/>
          <p:cNvSpPr txBox="1">
            <a:spLocks noGrp="1"/>
          </p:cNvSpPr>
          <p:nvPr>
            <p:ph type="title" idx="4"/>
          </p:nvPr>
        </p:nvSpPr>
        <p:spPr>
          <a:xfrm>
            <a:off x="3587745" y="2747663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SemiBold"/>
              <a:buNone/>
              <a:defRPr sz="11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2" name="Google Shape;292;gfea90fcb22_0_3569"/>
          <p:cNvSpPr txBox="1">
            <a:spLocks noGrp="1"/>
          </p:cNvSpPr>
          <p:nvPr>
            <p:ph type="title" idx="5"/>
          </p:nvPr>
        </p:nvSpPr>
        <p:spPr>
          <a:xfrm>
            <a:off x="3587754" y="4323788"/>
            <a:ext cx="1961700" cy="322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gfea90fcb22_0_3569"/>
          <p:cNvSpPr txBox="1">
            <a:spLocks noGrp="1"/>
          </p:cNvSpPr>
          <p:nvPr>
            <p:ph type="title" idx="6"/>
          </p:nvPr>
        </p:nvSpPr>
        <p:spPr>
          <a:xfrm>
            <a:off x="1203405" y="2206238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gfea90fcb22_0_3569"/>
          <p:cNvSpPr txBox="1">
            <a:spLocks noGrp="1"/>
          </p:cNvSpPr>
          <p:nvPr>
            <p:ph type="body" idx="7"/>
          </p:nvPr>
        </p:nvSpPr>
        <p:spPr>
          <a:xfrm>
            <a:off x="1141223" y="3230700"/>
            <a:ext cx="2085600" cy="835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gfea90fcb22_0_3569"/>
          <p:cNvSpPr txBox="1">
            <a:spLocks noGrp="1"/>
          </p:cNvSpPr>
          <p:nvPr>
            <p:ph type="title" idx="8"/>
          </p:nvPr>
        </p:nvSpPr>
        <p:spPr>
          <a:xfrm>
            <a:off x="1203405" y="2747663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None/>
              <a:defRPr sz="11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6" name="Google Shape;296;gfea90fcb22_0_3569"/>
          <p:cNvSpPr txBox="1">
            <a:spLocks noGrp="1"/>
          </p:cNvSpPr>
          <p:nvPr>
            <p:ph type="title" idx="9"/>
          </p:nvPr>
        </p:nvSpPr>
        <p:spPr>
          <a:xfrm>
            <a:off x="1203414" y="4152338"/>
            <a:ext cx="1961700" cy="322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gfea90fcb22_0_3569"/>
          <p:cNvSpPr txBox="1">
            <a:spLocks noGrp="1"/>
          </p:cNvSpPr>
          <p:nvPr>
            <p:ph type="title" idx="13"/>
          </p:nvPr>
        </p:nvSpPr>
        <p:spPr>
          <a:xfrm>
            <a:off x="5979625" y="2206238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gfea90fcb22_0_3569"/>
          <p:cNvSpPr txBox="1">
            <a:spLocks noGrp="1"/>
          </p:cNvSpPr>
          <p:nvPr>
            <p:ph type="body" idx="14"/>
          </p:nvPr>
        </p:nvSpPr>
        <p:spPr>
          <a:xfrm>
            <a:off x="5917443" y="3230700"/>
            <a:ext cx="2085600" cy="835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gfea90fcb22_0_3569"/>
          <p:cNvSpPr txBox="1">
            <a:spLocks noGrp="1"/>
          </p:cNvSpPr>
          <p:nvPr>
            <p:ph type="title" idx="15"/>
          </p:nvPr>
        </p:nvSpPr>
        <p:spPr>
          <a:xfrm>
            <a:off x="5979625" y="2747663"/>
            <a:ext cx="1961700" cy="42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None/>
              <a:defRPr sz="11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300" name="Google Shape;300;gfea90fcb22_0_3569"/>
          <p:cNvSpPr txBox="1">
            <a:spLocks noGrp="1"/>
          </p:cNvSpPr>
          <p:nvPr>
            <p:ph type="title" idx="16"/>
          </p:nvPr>
        </p:nvSpPr>
        <p:spPr>
          <a:xfrm>
            <a:off x="5979633" y="4152338"/>
            <a:ext cx="1961700" cy="322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" type="title">
  <p:cSld name="TITLE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ea90fcb22_0_35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3" name="Google Shape;303;gfea90fcb22_0_35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4" name="Google Shape;304;gfea90fcb22_0_35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305" name="Google Shape;305;gfea90fcb22_0_35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9.Fim">
  <p:cSld name="Title Slide_1_1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gfea90fcb22_0_33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fea90fcb22_0_3308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360165" y="345431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gfea90fcb22_0_3308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25700" rIns="5145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Obrigado.</a:t>
            </a:r>
            <a:endParaRPr sz="7900" b="0" i="0" u="none" strike="noStrike" cap="non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Conteudo">
  <p:cSld name="CUSTOM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fea90fcb22_0_3312"/>
          <p:cNvSpPr txBox="1"/>
          <p:nvPr/>
        </p:nvSpPr>
        <p:spPr>
          <a:xfrm>
            <a:off x="605064" y="1811513"/>
            <a:ext cx="24282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400" b="0" i="0" u="none" strike="noStrike" cap="non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Conteúdo</a:t>
            </a:r>
            <a:endParaRPr sz="3400" b="0" i="0" u="none" strike="noStrike" cap="non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5" name="Google Shape;25;gfea90fcb22_0_3312"/>
          <p:cNvSpPr/>
          <p:nvPr/>
        </p:nvSpPr>
        <p:spPr>
          <a:xfrm>
            <a:off x="1218483" y="2498513"/>
            <a:ext cx="105900" cy="20607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gfea90fcb22_0_33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7383" y="904837"/>
            <a:ext cx="3715688" cy="423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gfea90fcb22_0_3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459" y="580425"/>
            <a:ext cx="3182283" cy="22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fea90fcb22_0_3312"/>
          <p:cNvSpPr txBox="1">
            <a:spLocks noGrp="1"/>
          </p:cNvSpPr>
          <p:nvPr>
            <p:ph type="body" idx="1"/>
          </p:nvPr>
        </p:nvSpPr>
        <p:spPr>
          <a:xfrm>
            <a:off x="707033" y="2498513"/>
            <a:ext cx="368700" cy="201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marL="914400" lvl="1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marL="2286000" lvl="4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marL="2743200" lvl="5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marL="4114800" lvl="8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29" name="Google Shape;29;gfea90fcb22_0_3312"/>
          <p:cNvSpPr txBox="1">
            <a:spLocks noGrp="1"/>
          </p:cNvSpPr>
          <p:nvPr>
            <p:ph type="body" idx="2"/>
          </p:nvPr>
        </p:nvSpPr>
        <p:spPr>
          <a:xfrm>
            <a:off x="1467311" y="2498513"/>
            <a:ext cx="2616900" cy="201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marL="914400" lvl="1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marL="2286000" lvl="4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marL="2743200" lvl="5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marL="4114800" lvl="8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pic>
        <p:nvPicPr>
          <p:cNvPr id="30" name="Google Shape;30;gfea90fcb22_0_3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Sobre a apresentação">
  <p:cSld name="2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fea90fcb22_0_3320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gfea90fcb22_0_33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fea90fcb22_0_3320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5;gfea90fcb22_0_3320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6;gfea90fcb22_0_3320"/>
          <p:cNvSpPr>
            <a:spLocks noGrp="1"/>
          </p:cNvSpPr>
          <p:nvPr>
            <p:ph type="pic" idx="2"/>
          </p:nvPr>
        </p:nvSpPr>
        <p:spPr>
          <a:xfrm>
            <a:off x="0" y="2196731"/>
            <a:ext cx="4223100" cy="26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gfea90fcb22_0_3320"/>
          <p:cNvSpPr txBox="1">
            <a:spLocks noGrp="1"/>
          </p:cNvSpPr>
          <p:nvPr>
            <p:ph type="body" idx="1"/>
          </p:nvPr>
        </p:nvSpPr>
        <p:spPr>
          <a:xfrm>
            <a:off x="4685991" y="563981"/>
            <a:ext cx="4015800" cy="1458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8" name="Google Shape;38;gfea90fcb22_0_3320"/>
          <p:cNvSpPr txBox="1">
            <a:spLocks noGrp="1"/>
          </p:cNvSpPr>
          <p:nvPr>
            <p:ph type="body" idx="3"/>
          </p:nvPr>
        </p:nvSpPr>
        <p:spPr>
          <a:xfrm>
            <a:off x="4685991" y="2750719"/>
            <a:ext cx="4015800" cy="1458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9" name="Google Shape;39;gfea90fcb22_0_3320"/>
          <p:cNvSpPr txBox="1">
            <a:spLocks noGrp="1"/>
          </p:cNvSpPr>
          <p:nvPr>
            <p:ph type="title"/>
          </p:nvPr>
        </p:nvSpPr>
        <p:spPr>
          <a:xfrm>
            <a:off x="355739" y="997350"/>
            <a:ext cx="38673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fea90fcb22_0_3320"/>
          <p:cNvSpPr txBox="1">
            <a:spLocks noGrp="1"/>
          </p:cNvSpPr>
          <p:nvPr>
            <p:ph type="title" idx="4"/>
          </p:nvPr>
        </p:nvSpPr>
        <p:spPr>
          <a:xfrm>
            <a:off x="355739" y="71216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">
  <p:cSld name="2_Title Slide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fea90fcb22_0_3330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gfea90fcb22_0_33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fea90fcb22_0_3330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45;gfea90fcb22_0_3330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en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46;gfea90fcb22_0_3330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fea90fcb22_0_3330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gfea90fcb22_0_3330"/>
          <p:cNvCxnSpPr/>
          <p:nvPr/>
        </p:nvCxnSpPr>
        <p:spPr>
          <a:xfrm>
            <a:off x="415895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49;gfea90fcb22_0_3330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0" name="Google Shape;50;gfea90fcb22_0_3330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pic>
        <p:nvPicPr>
          <p:cNvPr id="51" name="Google Shape;51;gfea90fcb22_0_3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4866" y="473299"/>
            <a:ext cx="989756" cy="98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.Sobre a apresentacao">
  <p:cSld name="3_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ea90fcb22_0_3341"/>
          <p:cNvSpPr/>
          <p:nvPr/>
        </p:nvSpPr>
        <p:spPr>
          <a:xfrm>
            <a:off x="1" y="1"/>
            <a:ext cx="1848600" cy="184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gfea90fcb22_0_33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fea90fcb22_0_3341"/>
          <p:cNvSpPr txBox="1">
            <a:spLocks noGrp="1"/>
          </p:cNvSpPr>
          <p:nvPr>
            <p:ph type="body" idx="1"/>
          </p:nvPr>
        </p:nvSpPr>
        <p:spPr>
          <a:xfrm>
            <a:off x="5972169" y="2255925"/>
            <a:ext cx="2783100" cy="245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56" name="Google Shape;56;gfea90fcb22_0_3341"/>
          <p:cNvSpPr txBox="1">
            <a:spLocks noGrp="1"/>
          </p:cNvSpPr>
          <p:nvPr>
            <p:ph type="title"/>
          </p:nvPr>
        </p:nvSpPr>
        <p:spPr>
          <a:xfrm>
            <a:off x="5972169" y="997350"/>
            <a:ext cx="2718300" cy="104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fea90fcb22_0_3341"/>
          <p:cNvSpPr txBox="1">
            <a:spLocks noGrp="1"/>
          </p:cNvSpPr>
          <p:nvPr>
            <p:ph type="title" idx="2"/>
          </p:nvPr>
        </p:nvSpPr>
        <p:spPr>
          <a:xfrm>
            <a:off x="5972169" y="579019"/>
            <a:ext cx="27831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fea90fcb22_0_3341"/>
          <p:cNvSpPr>
            <a:spLocks noGrp="1"/>
          </p:cNvSpPr>
          <p:nvPr>
            <p:ph type="pic" idx="3"/>
          </p:nvPr>
        </p:nvSpPr>
        <p:spPr>
          <a:xfrm>
            <a:off x="3286947" y="721894"/>
            <a:ext cx="2218800" cy="2594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gfea90fcb22_0_3341"/>
          <p:cNvSpPr>
            <a:spLocks noGrp="1"/>
          </p:cNvSpPr>
          <p:nvPr>
            <p:ph type="pic" idx="4"/>
          </p:nvPr>
        </p:nvSpPr>
        <p:spPr>
          <a:xfrm>
            <a:off x="812322" y="721894"/>
            <a:ext cx="2218800" cy="2594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gfea90fcb22_0_3341"/>
          <p:cNvSpPr txBox="1">
            <a:spLocks noGrp="1"/>
          </p:cNvSpPr>
          <p:nvPr>
            <p:ph type="title" idx="5"/>
          </p:nvPr>
        </p:nvSpPr>
        <p:spPr>
          <a:xfrm>
            <a:off x="812322" y="3427500"/>
            <a:ext cx="22188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gfea90fcb22_0_3341"/>
          <p:cNvSpPr txBox="1">
            <a:spLocks noGrp="1"/>
          </p:cNvSpPr>
          <p:nvPr>
            <p:ph type="body" idx="6"/>
          </p:nvPr>
        </p:nvSpPr>
        <p:spPr>
          <a:xfrm>
            <a:off x="812153" y="3961350"/>
            <a:ext cx="22188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62" name="Google Shape;62;gfea90fcb22_0_3341"/>
          <p:cNvSpPr txBox="1">
            <a:spLocks noGrp="1"/>
          </p:cNvSpPr>
          <p:nvPr>
            <p:ph type="title" idx="7"/>
          </p:nvPr>
        </p:nvSpPr>
        <p:spPr>
          <a:xfrm>
            <a:off x="3287060" y="3427500"/>
            <a:ext cx="22185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" name="Google Shape;63;gfea90fcb22_0_3341"/>
          <p:cNvSpPr txBox="1">
            <a:spLocks noGrp="1"/>
          </p:cNvSpPr>
          <p:nvPr>
            <p:ph type="body" idx="8"/>
          </p:nvPr>
        </p:nvSpPr>
        <p:spPr>
          <a:xfrm>
            <a:off x="3287135" y="3961350"/>
            <a:ext cx="22188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ElementoBaixo">
  <p:cSld name="5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ea90fcb22_0_3353"/>
          <p:cNvSpPr>
            <a:spLocks noGrp="1"/>
          </p:cNvSpPr>
          <p:nvPr>
            <p:ph type="pic" idx="2"/>
          </p:nvPr>
        </p:nvSpPr>
        <p:spPr>
          <a:xfrm>
            <a:off x="830720" y="830513"/>
            <a:ext cx="2930100" cy="3482700"/>
          </a:xfrm>
          <a:prstGeom prst="roundRect">
            <a:avLst>
              <a:gd name="adj" fmla="val 4599"/>
            </a:avLst>
          </a:prstGeom>
          <a:noFill/>
          <a:ln>
            <a:noFill/>
          </a:ln>
        </p:spPr>
      </p:sp>
      <p:sp>
        <p:nvSpPr>
          <p:cNvPr id="66" name="Google Shape;66;gfea90fcb22_0_3353"/>
          <p:cNvSpPr/>
          <p:nvPr/>
        </p:nvSpPr>
        <p:spPr>
          <a:xfrm>
            <a:off x="7326830" y="4805570"/>
            <a:ext cx="1817100" cy="33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gfea90fcb22_0_33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fea90fcb22_0_3353"/>
          <p:cNvSpPr/>
          <p:nvPr/>
        </p:nvSpPr>
        <p:spPr>
          <a:xfrm>
            <a:off x="439516" y="3926194"/>
            <a:ext cx="1959900" cy="773700"/>
          </a:xfrm>
          <a:prstGeom prst="roundRect">
            <a:avLst>
              <a:gd name="adj" fmla="val 10262"/>
            </a:avLst>
          </a:prstGeom>
          <a:solidFill>
            <a:srgbClr val="0C70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fea90fcb22_0_3353"/>
          <p:cNvSpPr txBox="1">
            <a:spLocks noGrp="1"/>
          </p:cNvSpPr>
          <p:nvPr>
            <p:ph type="title"/>
          </p:nvPr>
        </p:nvSpPr>
        <p:spPr>
          <a:xfrm>
            <a:off x="1113372" y="4079869"/>
            <a:ext cx="1045500" cy="233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gfea90fcb22_0_3353"/>
          <p:cNvSpPr txBox="1">
            <a:spLocks noGrp="1"/>
          </p:cNvSpPr>
          <p:nvPr>
            <p:ph type="body" idx="1"/>
          </p:nvPr>
        </p:nvSpPr>
        <p:spPr>
          <a:xfrm>
            <a:off x="1113203" y="4313063"/>
            <a:ext cx="1113000" cy="29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667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1pPr>
            <a:lvl2pPr marL="914400" lvl="1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2pPr>
            <a:lvl3pPr marL="1371600" lvl="2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3pPr>
            <a:lvl4pPr marL="1828800" lvl="3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4pPr>
            <a:lvl5pPr marL="2286000" lvl="4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5pPr>
            <a:lvl6pPr marL="2743200" lvl="5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6pPr>
            <a:lvl7pPr marL="3200400" lvl="6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7pPr>
            <a:lvl8pPr marL="3657600" lvl="7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gfea90fcb22_0_3353"/>
          <p:cNvSpPr>
            <a:spLocks noGrp="1"/>
          </p:cNvSpPr>
          <p:nvPr>
            <p:ph type="pic" idx="3"/>
          </p:nvPr>
        </p:nvSpPr>
        <p:spPr>
          <a:xfrm>
            <a:off x="549081" y="4079869"/>
            <a:ext cx="466200" cy="46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gfea90fcb22_0_3353"/>
          <p:cNvSpPr txBox="1">
            <a:spLocks noGrp="1"/>
          </p:cNvSpPr>
          <p:nvPr>
            <p:ph type="title" idx="4"/>
          </p:nvPr>
        </p:nvSpPr>
        <p:spPr>
          <a:xfrm>
            <a:off x="4169205" y="82590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fea90fcb22_0_3353"/>
          <p:cNvSpPr txBox="1">
            <a:spLocks noGrp="1"/>
          </p:cNvSpPr>
          <p:nvPr>
            <p:ph type="title" idx="5"/>
          </p:nvPr>
        </p:nvSpPr>
        <p:spPr>
          <a:xfrm>
            <a:off x="4169205" y="54071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gfea90fcb22_0_3353"/>
          <p:cNvCxnSpPr/>
          <p:nvPr/>
        </p:nvCxnSpPr>
        <p:spPr>
          <a:xfrm>
            <a:off x="4229362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gfea90fcb22_0_3353"/>
          <p:cNvSpPr txBox="1">
            <a:spLocks noGrp="1"/>
          </p:cNvSpPr>
          <p:nvPr>
            <p:ph type="body" idx="6"/>
          </p:nvPr>
        </p:nvSpPr>
        <p:spPr>
          <a:xfrm>
            <a:off x="4169205" y="1740075"/>
            <a:ext cx="4245900" cy="87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76" name="Google Shape;76;gfea90fcb22_0_3353"/>
          <p:cNvSpPr txBox="1">
            <a:spLocks noGrp="1"/>
          </p:cNvSpPr>
          <p:nvPr>
            <p:ph type="title" idx="7"/>
          </p:nvPr>
        </p:nvSpPr>
        <p:spPr>
          <a:xfrm>
            <a:off x="4169497" y="3427500"/>
            <a:ext cx="3825900" cy="426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7" name="Google Shape;77;gfea90fcb22_0_3353"/>
          <p:cNvSpPr txBox="1">
            <a:spLocks noGrp="1"/>
          </p:cNvSpPr>
          <p:nvPr>
            <p:ph type="body" idx="8"/>
          </p:nvPr>
        </p:nvSpPr>
        <p:spPr>
          <a:xfrm>
            <a:off x="4169205" y="3961350"/>
            <a:ext cx="3825900" cy="106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marL="914400" lvl="1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marL="1371600" lvl="2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marL="1828800" lvl="3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.Numbers">
  <p:cSld name="6_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ea90fcb22_0_3367"/>
          <p:cNvSpPr/>
          <p:nvPr/>
        </p:nvSpPr>
        <p:spPr>
          <a:xfrm>
            <a:off x="415895" y="2779249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fea90fcb22_0_3367"/>
          <p:cNvSpPr/>
          <p:nvPr/>
        </p:nvSpPr>
        <p:spPr>
          <a:xfrm>
            <a:off x="415895" y="3776777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fea90fcb22_0_3367"/>
          <p:cNvSpPr/>
          <p:nvPr/>
        </p:nvSpPr>
        <p:spPr>
          <a:xfrm>
            <a:off x="2620784" y="2779249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fea90fcb22_0_3367"/>
          <p:cNvSpPr/>
          <p:nvPr/>
        </p:nvSpPr>
        <p:spPr>
          <a:xfrm>
            <a:off x="2620784" y="3776777"/>
            <a:ext cx="1980900" cy="773700"/>
          </a:xfrm>
          <a:prstGeom prst="roundRect">
            <a:avLst>
              <a:gd name="adj" fmla="val 10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fea90fcb22_0_33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fea90fcb22_0_3367"/>
          <p:cNvSpPr txBox="1">
            <a:spLocks noGrp="1"/>
          </p:cNvSpPr>
          <p:nvPr>
            <p:ph type="title"/>
          </p:nvPr>
        </p:nvSpPr>
        <p:spPr>
          <a:xfrm>
            <a:off x="355739" y="825900"/>
            <a:ext cx="3867300" cy="63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fea90fcb22_0_3367"/>
          <p:cNvSpPr txBox="1">
            <a:spLocks noGrp="1"/>
          </p:cNvSpPr>
          <p:nvPr>
            <p:ph type="title" idx="2"/>
          </p:nvPr>
        </p:nvSpPr>
        <p:spPr>
          <a:xfrm>
            <a:off x="355739" y="540713"/>
            <a:ext cx="4811100" cy="29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gfea90fcb22_0_3367"/>
          <p:cNvCxnSpPr/>
          <p:nvPr/>
        </p:nvCxnSpPr>
        <p:spPr>
          <a:xfrm>
            <a:off x="415895" y="1584074"/>
            <a:ext cx="488700" cy="0"/>
          </a:xfrm>
          <a:prstGeom prst="straightConnector1">
            <a:avLst/>
          </a:prstGeom>
          <a:noFill/>
          <a:ln w="25400" cap="flat" cmpd="sng">
            <a:solidFill>
              <a:srgbClr val="0C70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gfea90fcb22_0_3367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4245900" cy="87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88" name="Google Shape;88;gfea90fcb22_0_3367"/>
          <p:cNvSpPr txBox="1">
            <a:spLocks noGrp="1"/>
          </p:cNvSpPr>
          <p:nvPr>
            <p:ph type="title" idx="3"/>
          </p:nvPr>
        </p:nvSpPr>
        <p:spPr>
          <a:xfrm>
            <a:off x="415942" y="2779256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gfea90fcb22_0_3367"/>
          <p:cNvSpPr txBox="1">
            <a:spLocks noGrp="1"/>
          </p:cNvSpPr>
          <p:nvPr>
            <p:ph type="body" idx="4"/>
          </p:nvPr>
        </p:nvSpPr>
        <p:spPr>
          <a:xfrm>
            <a:off x="415773" y="3090619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gfea90fcb22_0_3367"/>
          <p:cNvSpPr txBox="1">
            <a:spLocks noGrp="1"/>
          </p:cNvSpPr>
          <p:nvPr>
            <p:ph type="title" idx="5"/>
          </p:nvPr>
        </p:nvSpPr>
        <p:spPr>
          <a:xfrm>
            <a:off x="2619768" y="2779256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gfea90fcb22_0_3367"/>
          <p:cNvSpPr txBox="1">
            <a:spLocks noGrp="1"/>
          </p:cNvSpPr>
          <p:nvPr>
            <p:ph type="body" idx="6"/>
          </p:nvPr>
        </p:nvSpPr>
        <p:spPr>
          <a:xfrm>
            <a:off x="2619599" y="3090619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gfea90fcb22_0_3367"/>
          <p:cNvSpPr txBox="1">
            <a:spLocks noGrp="1"/>
          </p:cNvSpPr>
          <p:nvPr>
            <p:ph type="title" idx="7"/>
          </p:nvPr>
        </p:nvSpPr>
        <p:spPr>
          <a:xfrm>
            <a:off x="2619768" y="3771863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fea90fcb22_0_3367"/>
          <p:cNvSpPr txBox="1">
            <a:spLocks noGrp="1"/>
          </p:cNvSpPr>
          <p:nvPr>
            <p:ph type="body" idx="8"/>
          </p:nvPr>
        </p:nvSpPr>
        <p:spPr>
          <a:xfrm>
            <a:off x="2619599" y="4083225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gfea90fcb22_0_3367"/>
          <p:cNvSpPr txBox="1">
            <a:spLocks noGrp="1"/>
          </p:cNvSpPr>
          <p:nvPr>
            <p:ph type="title" idx="9"/>
          </p:nvPr>
        </p:nvSpPr>
        <p:spPr>
          <a:xfrm>
            <a:off x="415942" y="3771863"/>
            <a:ext cx="1980900" cy="261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gfea90fcb22_0_3367"/>
          <p:cNvSpPr txBox="1">
            <a:spLocks noGrp="1"/>
          </p:cNvSpPr>
          <p:nvPr>
            <p:ph type="body" idx="13"/>
          </p:nvPr>
        </p:nvSpPr>
        <p:spPr>
          <a:xfrm>
            <a:off x="415773" y="4083225"/>
            <a:ext cx="1980900" cy="4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marL="1371600" lvl="2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marL="1828800" lvl="3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marL="2743200" lvl="5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marL="3200400" lvl="6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marL="3657600" lvl="7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marL="4114800" lvl="8" indent="-2857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gfea90fcb22_0_3367"/>
          <p:cNvPicPr preferRelativeResize="0"/>
          <p:nvPr/>
        </p:nvPicPr>
        <p:blipFill rotWithShape="1">
          <a:blip r:embed="rId3">
            <a:alphaModFix/>
          </a:blip>
          <a:srcRect l="6978" r="6978"/>
          <a:stretch/>
        </p:blipFill>
        <p:spPr>
          <a:xfrm>
            <a:off x="5208102" y="0"/>
            <a:ext cx="39358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ea90fcb22_0_329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aleway ExtraBold"/>
              <a:buNone/>
              <a:defRPr sz="330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aleway ExtraBold"/>
              <a:buNone/>
              <a:defRPr sz="14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gfea90fcb22_0_329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"/>
              <a:buChar char="•"/>
              <a:defRPr sz="21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  <a:defRPr sz="18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•"/>
              <a:defRPr sz="15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gfea90fcb22_0_329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" name="Google Shape;9;gfea90fcb22_0_329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gfea90fcb22_0_32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fea90fcb22_0_310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fea90fcb22_0_310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dirty="0" err="1"/>
              <a:t>Estatística</a:t>
            </a:r>
            <a:r>
              <a:rPr lang="en" dirty="0"/>
              <a:t> </a:t>
            </a:r>
            <a:r>
              <a:rPr lang="en" dirty="0" err="1"/>
              <a:t>Inferencial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999709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Estatística Inferencial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159406" y="652943"/>
            <a:ext cx="363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u="sng" dirty="0"/>
              <a:t>Exemplos de </a:t>
            </a:r>
            <a:r>
              <a:rPr lang="pt-BR" sz="1600" u="sng" dirty="0">
                <a:solidFill>
                  <a:schemeClr val="accent1"/>
                </a:solidFill>
              </a:rPr>
              <a:t>Amostra</a:t>
            </a:r>
            <a:r>
              <a:rPr lang="pt-BR" sz="1600" u="sng" dirty="0"/>
              <a:t> e </a:t>
            </a:r>
            <a:r>
              <a:rPr lang="pt-BR" sz="1600" u="sng" dirty="0">
                <a:solidFill>
                  <a:srgbClr val="FFC000"/>
                </a:solidFill>
              </a:rPr>
              <a:t>População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F07FC2-185C-2C7D-9202-6E38C4C3DD93}"/>
              </a:ext>
            </a:extLst>
          </p:cNvPr>
          <p:cNvSpPr/>
          <p:nvPr/>
        </p:nvSpPr>
        <p:spPr>
          <a:xfrm>
            <a:off x="1127052" y="1388651"/>
            <a:ext cx="1658678" cy="996230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D760-BBDE-6CF3-0179-6A43A5425617}"/>
              </a:ext>
            </a:extLst>
          </p:cNvPr>
          <p:cNvSpPr txBox="1"/>
          <p:nvPr/>
        </p:nvSpPr>
        <p:spPr>
          <a:xfrm>
            <a:off x="1148233" y="1589077"/>
            <a:ext cx="1658678" cy="59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1600" dirty="0">
                <a:latin typeface="Raleway" pitchFamily="2" charset="0"/>
              </a:rPr>
              <a:t>Resultado exame de sangue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6864BA-320D-64BF-601E-2871A3CD8CAE}"/>
              </a:ext>
            </a:extLst>
          </p:cNvPr>
          <p:cNvSpPr/>
          <p:nvPr/>
        </p:nvSpPr>
        <p:spPr>
          <a:xfrm>
            <a:off x="3374066" y="1388651"/>
            <a:ext cx="1658678" cy="996230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94B52-ECE8-5F0B-FEFE-BAC598AAA064}"/>
              </a:ext>
            </a:extLst>
          </p:cNvPr>
          <p:cNvSpPr txBox="1"/>
          <p:nvPr/>
        </p:nvSpPr>
        <p:spPr>
          <a:xfrm>
            <a:off x="3395247" y="1589077"/>
            <a:ext cx="1658678" cy="59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1400" dirty="0">
                <a:latin typeface="Raleway" pitchFamily="2" charset="0"/>
              </a:rPr>
              <a:t>Salário médio dos cientistas de dados no </a:t>
            </a:r>
            <a:r>
              <a:rPr lang="pt-BR" sz="1400" dirty="0" err="1">
                <a:latin typeface="Raleway" pitchFamily="2" charset="0"/>
              </a:rPr>
              <a:t>Glassdor</a:t>
            </a:r>
            <a:endParaRPr lang="pt-BR" sz="1400" dirty="0">
              <a:latin typeface="Raleway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5CB45D-1492-D821-2C99-56A28A4E56EF}"/>
              </a:ext>
            </a:extLst>
          </p:cNvPr>
          <p:cNvSpPr/>
          <p:nvPr/>
        </p:nvSpPr>
        <p:spPr>
          <a:xfrm>
            <a:off x="5621080" y="1388651"/>
            <a:ext cx="1658678" cy="996230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1131D-CDCE-0E86-404A-68A375681E1C}"/>
              </a:ext>
            </a:extLst>
          </p:cNvPr>
          <p:cNvSpPr txBox="1"/>
          <p:nvPr/>
        </p:nvSpPr>
        <p:spPr>
          <a:xfrm>
            <a:off x="5642261" y="1589077"/>
            <a:ext cx="1658678" cy="59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1400" dirty="0">
                <a:latin typeface="Raleway" pitchFamily="2" charset="0"/>
              </a:rPr>
              <a:t>Média de idade da turma da DNC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435BA-0C6D-8DE5-B709-5B4DEE64C704}"/>
              </a:ext>
            </a:extLst>
          </p:cNvPr>
          <p:cNvSpPr/>
          <p:nvPr/>
        </p:nvSpPr>
        <p:spPr>
          <a:xfrm>
            <a:off x="1151779" y="2801970"/>
            <a:ext cx="1658678" cy="996230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EA356-0087-87E6-FB4E-F420BE39B2B0}"/>
              </a:ext>
            </a:extLst>
          </p:cNvPr>
          <p:cNvSpPr txBox="1"/>
          <p:nvPr/>
        </p:nvSpPr>
        <p:spPr>
          <a:xfrm>
            <a:off x="1064945" y="2902183"/>
            <a:ext cx="1782892" cy="7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1200" dirty="0">
                <a:latin typeface="Raleway" pitchFamily="2" charset="0"/>
              </a:rPr>
              <a:t>Média de idade das primeiras 10 pessoas do curso de Data Expert em ordem alfabética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7E7189-7891-EB6B-8D58-FE106EFAAD53}"/>
              </a:ext>
            </a:extLst>
          </p:cNvPr>
          <p:cNvSpPr/>
          <p:nvPr/>
        </p:nvSpPr>
        <p:spPr>
          <a:xfrm>
            <a:off x="3336686" y="2820320"/>
            <a:ext cx="1658678" cy="996230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A8C72-755F-2E39-A121-94C73D137DCE}"/>
              </a:ext>
            </a:extLst>
          </p:cNvPr>
          <p:cNvSpPr txBox="1"/>
          <p:nvPr/>
        </p:nvSpPr>
        <p:spPr>
          <a:xfrm>
            <a:off x="3271033" y="2902183"/>
            <a:ext cx="1782892" cy="7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1200" dirty="0">
                <a:latin typeface="Raleway" pitchFamily="2" charset="0"/>
              </a:rPr>
              <a:t>Média de gols marcados por jogo em todas as Copas do Mundo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F9A1BC-A46F-3A7A-DCE8-F20D1FCB3048}"/>
              </a:ext>
            </a:extLst>
          </p:cNvPr>
          <p:cNvSpPr/>
          <p:nvPr/>
        </p:nvSpPr>
        <p:spPr>
          <a:xfrm>
            <a:off x="5645807" y="2801970"/>
            <a:ext cx="1658678" cy="996230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57415-05C2-126C-AF3D-06F1A8D5DE22}"/>
              </a:ext>
            </a:extLst>
          </p:cNvPr>
          <p:cNvSpPr txBox="1"/>
          <p:nvPr/>
        </p:nvSpPr>
        <p:spPr>
          <a:xfrm>
            <a:off x="5580154" y="2942570"/>
            <a:ext cx="1782892" cy="7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Média de anos de estudo de todas as pessoas do mundo</a:t>
            </a:r>
            <a:endParaRPr lang="pt-BR" sz="1200" dirty="0">
              <a:latin typeface="Raleway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26DCD5-68F3-BFEB-5B23-1D5B25FDD95D}"/>
              </a:ext>
            </a:extLst>
          </p:cNvPr>
          <p:cNvSpPr/>
          <p:nvPr/>
        </p:nvSpPr>
        <p:spPr>
          <a:xfrm>
            <a:off x="2477387" y="2170129"/>
            <a:ext cx="116958" cy="97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>
                <a:effectLst/>
              </a:rPr>
              <a:t> </a:t>
            </a:r>
            <a:endParaRPr lang="pt-B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A0588E-7F5C-2D87-2F36-EB1F64C65FBD}"/>
              </a:ext>
            </a:extLst>
          </p:cNvPr>
          <p:cNvSpPr/>
          <p:nvPr/>
        </p:nvSpPr>
        <p:spPr>
          <a:xfrm>
            <a:off x="4756298" y="2169002"/>
            <a:ext cx="116958" cy="97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>
                <a:effectLst/>
              </a:rPr>
              <a:t> </a:t>
            </a:r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AD146A-8970-8E8B-5DCD-1D31528454F5}"/>
              </a:ext>
            </a:extLst>
          </p:cNvPr>
          <p:cNvSpPr/>
          <p:nvPr/>
        </p:nvSpPr>
        <p:spPr>
          <a:xfrm>
            <a:off x="6865089" y="2138695"/>
            <a:ext cx="116958" cy="97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>
                <a:effectLst/>
              </a:rPr>
              <a:t> </a:t>
            </a:r>
            <a:endParaRPr lang="pt-B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F7209B-34AE-B121-2045-F2B79B4E27CB}"/>
              </a:ext>
            </a:extLst>
          </p:cNvPr>
          <p:cNvSpPr/>
          <p:nvPr/>
        </p:nvSpPr>
        <p:spPr>
          <a:xfrm>
            <a:off x="2418908" y="3633119"/>
            <a:ext cx="116958" cy="97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>
                <a:effectLst/>
              </a:rPr>
              <a:t> </a:t>
            </a:r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AC3926-584F-6D21-5FF7-4FBABC6C4CCA}"/>
              </a:ext>
            </a:extLst>
          </p:cNvPr>
          <p:cNvSpPr/>
          <p:nvPr/>
        </p:nvSpPr>
        <p:spPr>
          <a:xfrm>
            <a:off x="4575544" y="3641059"/>
            <a:ext cx="116958" cy="97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>
                <a:effectLst/>
              </a:rPr>
              <a:t> </a:t>
            </a:r>
            <a:endParaRPr lang="pt-B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6BDDA8-6BFC-F176-9C79-59EDFFB56019}"/>
              </a:ext>
            </a:extLst>
          </p:cNvPr>
          <p:cNvSpPr/>
          <p:nvPr/>
        </p:nvSpPr>
        <p:spPr>
          <a:xfrm>
            <a:off x="4778365" y="3633118"/>
            <a:ext cx="116958" cy="973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dirty="0">
                <a:effectLst/>
              </a:rPr>
              <a:t> </a:t>
            </a:r>
            <a:endParaRPr lang="pt-BR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6014775-A08F-5780-8D07-8BE90FA59C4F}"/>
              </a:ext>
            </a:extLst>
          </p:cNvPr>
          <p:cNvSpPr/>
          <p:nvPr/>
        </p:nvSpPr>
        <p:spPr>
          <a:xfrm>
            <a:off x="6982047" y="3628063"/>
            <a:ext cx="116958" cy="973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dirty="0">
                <a:effectLst/>
              </a:rPr>
              <a:t> </a:t>
            </a:r>
            <a:endParaRPr lang="pt-BR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2CA28E-543F-028C-D377-489EA455BDB1}"/>
              </a:ext>
            </a:extLst>
          </p:cNvPr>
          <p:cNvSpPr/>
          <p:nvPr/>
        </p:nvSpPr>
        <p:spPr>
          <a:xfrm>
            <a:off x="7114912" y="2138695"/>
            <a:ext cx="116958" cy="973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dirty="0">
                <a:effectLst/>
              </a:rPr>
              <a:t>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35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 err="1"/>
              <a:t>Introdução</a:t>
            </a:r>
            <a:r>
              <a:rPr lang="en" dirty="0"/>
              <a:t> à </a:t>
            </a:r>
            <a:r>
              <a:rPr lang="en" dirty="0" err="1"/>
              <a:t>Estatística</a:t>
            </a:r>
            <a:r>
              <a:rPr lang="en" dirty="0"/>
              <a:t> </a:t>
            </a:r>
            <a:r>
              <a:rPr lang="en" dirty="0" err="1"/>
              <a:t>Inferencial</a:t>
            </a:r>
            <a:endParaRPr lang="en" sz="3600" dirty="0" err="1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3</a:t>
            </a:r>
          </a:p>
        </p:txBody>
      </p:sp>
    </p:spTree>
    <p:extLst>
      <p:ext uri="{BB962C8B-B14F-4D97-AF65-F5344CB8AC3E}">
        <p14:creationId xmlns:p14="http://schemas.microsoft.com/office/powerpoint/2010/main" val="87020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4016769" cy="43872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Estatística Inferencial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3519377" y="517617"/>
            <a:ext cx="23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u="sng" dirty="0">
                <a:latin typeface="Raleway" pitchFamily="2" charset="0"/>
              </a:rPr>
              <a:t>Estimar parâmetros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233833" y="1653360"/>
            <a:ext cx="2924035" cy="59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1600" dirty="0">
                <a:latin typeface="Raleway" pitchFamily="2" charset="0"/>
              </a:rPr>
              <a:t>Medida que descreve certa característica dos elementos da população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A3D46C-207A-DB58-B2C8-3CEF80230476}"/>
              </a:ext>
            </a:extLst>
          </p:cNvPr>
          <p:cNvSpPr txBox="1"/>
          <p:nvPr/>
        </p:nvSpPr>
        <p:spPr>
          <a:xfrm>
            <a:off x="1283820" y="118879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/>
              <a:t>Definição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16D6D-ED67-A5E2-C94D-6CEB20492CA7}"/>
              </a:ext>
            </a:extLst>
          </p:cNvPr>
          <p:cNvSpPr txBox="1"/>
          <p:nvPr/>
        </p:nvSpPr>
        <p:spPr>
          <a:xfrm>
            <a:off x="5741498" y="118879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/>
              <a:t>Exemplo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590E8-4AB7-F3A2-0CF3-0B38B5E7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461" y="1653360"/>
            <a:ext cx="5487706" cy="28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58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4025299" cy="43872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Estatística Inferencial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3519377" y="517617"/>
            <a:ext cx="2137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u="sng" dirty="0">
                <a:latin typeface="Raleway" pitchFamily="2" charset="0"/>
              </a:rPr>
              <a:t>Teste de hipótese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377373" y="1502725"/>
            <a:ext cx="2924035" cy="282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400" dirty="0">
                <a:latin typeface="Raleway" pitchFamily="2" charset="0"/>
              </a:rPr>
              <a:t>Usado para verificar se um determinado valor hipotético representa positivamente ou não em uma determinada ocasião.</a:t>
            </a:r>
          </a:p>
          <a:p>
            <a:endParaRPr lang="pt-BR" sz="1400" dirty="0">
              <a:latin typeface="Raleway" pitchFamily="2" charset="0"/>
            </a:endParaRPr>
          </a:p>
          <a:p>
            <a:r>
              <a:rPr lang="pt-BR" sz="1400" dirty="0">
                <a:latin typeface="Raleway" pitchFamily="2" charset="0"/>
              </a:rPr>
              <a:t>Ele é baseado na utilização de uma amostra aleatória extraída de uma população de interesse com a finalidade de testar uma afirmação sobre um parâmetro ou característica desta população.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A3D46C-207A-DB58-B2C8-3CEF80230476}"/>
              </a:ext>
            </a:extLst>
          </p:cNvPr>
          <p:cNvSpPr txBox="1"/>
          <p:nvPr/>
        </p:nvSpPr>
        <p:spPr>
          <a:xfrm>
            <a:off x="1283820" y="118879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/>
              <a:t>Definição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16D6D-ED67-A5E2-C94D-6CEB20492CA7}"/>
              </a:ext>
            </a:extLst>
          </p:cNvPr>
          <p:cNvSpPr txBox="1"/>
          <p:nvPr/>
        </p:nvSpPr>
        <p:spPr>
          <a:xfrm>
            <a:off x="6368819" y="118879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/>
              <a:t>Exemplo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B14CF-0519-90C0-4912-2D3221CDE4C4}"/>
              </a:ext>
            </a:extLst>
          </p:cNvPr>
          <p:cNvSpPr txBox="1"/>
          <p:nvPr/>
        </p:nvSpPr>
        <p:spPr>
          <a:xfrm>
            <a:off x="5326912" y="1605516"/>
            <a:ext cx="3349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Possibilidade do candidato A vencer as eleições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A proporção dos motoristas habilitados de SP que tiveram suas carteiras apreendidas após a nova lei é maior que 2% ou não?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726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89735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Estatística Inferencial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3992525" y="499730"/>
            <a:ext cx="115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u="sng" dirty="0">
                <a:latin typeface="Raleway" pitchFamily="2" charset="0"/>
              </a:rPr>
              <a:t>Exemplos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A3D46C-207A-DB58-B2C8-3CEF80230476}"/>
              </a:ext>
            </a:extLst>
          </p:cNvPr>
          <p:cNvSpPr txBox="1"/>
          <p:nvPr/>
        </p:nvSpPr>
        <p:spPr>
          <a:xfrm>
            <a:off x="2006835" y="115484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/>
              <a:t>Estimação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16D6D-ED67-A5E2-C94D-6CEB20492CA7}"/>
              </a:ext>
            </a:extLst>
          </p:cNvPr>
          <p:cNvSpPr txBox="1"/>
          <p:nvPr/>
        </p:nvSpPr>
        <p:spPr>
          <a:xfrm>
            <a:off x="5826557" y="1154844"/>
            <a:ext cx="2161666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/>
              <a:t>Teste de hipótese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482AC9-E274-3DC9-AB7D-B011BF030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695835"/>
              </p:ext>
            </p:extLst>
          </p:nvPr>
        </p:nvGraphicFramePr>
        <p:xfrm>
          <a:off x="628650" y="1579785"/>
          <a:ext cx="7886700" cy="198393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3971271756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462362952"/>
                    </a:ext>
                  </a:extLst>
                </a:gridCol>
              </a:tblGrid>
              <a:tr h="5060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Qual é a probabilidade de “cara” no lançamento de uma moeda? </a:t>
                      </a:r>
                      <a:endParaRPr lang="pt-BR" sz="1400">
                        <a:effectLst/>
                      </a:endParaRPr>
                    </a:p>
                  </a:txBody>
                  <a:tcPr marL="92350" marR="92350" marT="46175" marB="461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9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 moeda é honesta ou é desequilibrada?</a:t>
                      </a:r>
                      <a:endParaRPr lang="pt-BR" sz="1400">
                        <a:effectLst/>
                      </a:endParaRPr>
                    </a:p>
                  </a:txBody>
                  <a:tcPr marL="92350" marR="92350" marT="46175" marB="461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416769"/>
                  </a:ext>
                </a:extLst>
              </a:tr>
              <a:tr h="5060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i="0" u="none" strike="noStrike">
                          <a:solidFill>
                            <a:srgbClr val="002C7A"/>
                          </a:solidFill>
                          <a:effectLst/>
                          <a:latin typeface="Arial" panose="020B0604020202020204" pitchFamily="34" charset="0"/>
                        </a:rPr>
                        <a:t>Qual é a proporção de votos que o candidato A terá na próxima eleição?</a:t>
                      </a:r>
                      <a:endParaRPr lang="pt-BR" sz="1400">
                        <a:effectLst/>
                      </a:endParaRPr>
                    </a:p>
                  </a:txBody>
                  <a:tcPr marL="92350" marR="92350" marT="46175" marB="461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DD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i="0" u="none" strike="noStrike">
                          <a:solidFill>
                            <a:srgbClr val="22409A"/>
                          </a:solidFill>
                          <a:effectLst/>
                          <a:latin typeface="Arial" panose="020B0604020202020204" pitchFamily="34" charset="0"/>
                        </a:rPr>
                        <a:t>O candidato A vencerá a eleição?</a:t>
                      </a:r>
                      <a:endParaRPr lang="pt-BR" sz="1400">
                        <a:effectLst/>
                      </a:endParaRPr>
                    </a:p>
                  </a:txBody>
                  <a:tcPr marL="92350" marR="92350" marT="46175" marB="461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842336"/>
                  </a:ext>
                </a:extLst>
              </a:tr>
              <a:tr h="7129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i="0" u="none" strike="noStrike">
                          <a:solidFill>
                            <a:srgbClr val="22409A"/>
                          </a:solidFill>
                          <a:effectLst/>
                          <a:latin typeface="Arial" panose="020B0604020202020204" pitchFamily="34" charset="0"/>
                        </a:rPr>
                        <a:t>Qual é a proporção de motoristas habilitados de SP que tiveram suas carteiras apreendidas após a vigência da nova lei de trânsito? </a:t>
                      </a:r>
                      <a:endParaRPr lang="pt-BR" sz="1400">
                        <a:effectLst/>
                      </a:endParaRPr>
                    </a:p>
                  </a:txBody>
                  <a:tcPr marL="92350" marR="92350" marT="46175" marB="461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i="0" u="none" strike="noStrike" dirty="0">
                          <a:solidFill>
                            <a:srgbClr val="22409A"/>
                          </a:solidFill>
                          <a:effectLst/>
                          <a:latin typeface="Arial" panose="020B0604020202020204" pitchFamily="34" charset="0"/>
                        </a:rPr>
                        <a:t>A proporção dos motoristas habilitados de SP que tiveram suas carteiras apreendidas após a nova lei é maior que 2% ou não? </a:t>
                      </a:r>
                      <a:endParaRPr lang="pt-BR" sz="1400" dirty="0">
                        <a:effectLst/>
                      </a:endParaRPr>
                    </a:p>
                  </a:txBody>
                  <a:tcPr marL="92350" marR="92350" marT="46175" marB="4617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80649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5492385-5B1C-BF29-7C9E-53CDA85D6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0097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45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4076478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Estatística Inferencial</a:t>
            </a:r>
            <a:endParaRPr sz="2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E0B6ED-B7E4-C912-F1A7-343090213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61" y="803644"/>
            <a:ext cx="5438487" cy="36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49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algn="ctr"/>
            <a:r>
              <a:rPr lang="en" dirty="0" err="1"/>
              <a:t>Retomando</a:t>
            </a:r>
            <a:r>
              <a:rPr lang="en" dirty="0"/>
              <a:t> </a:t>
            </a:r>
            <a:r>
              <a:rPr lang="en" dirty="0" err="1"/>
              <a:t>conceitos</a:t>
            </a:r>
            <a:r>
              <a:rPr lang="en" dirty="0"/>
              <a:t> de </a:t>
            </a:r>
            <a:r>
              <a:rPr lang="en" dirty="0" err="1"/>
              <a:t>estatística</a:t>
            </a:r>
            <a:r>
              <a:rPr lang="en" dirty="0"/>
              <a:t> </a:t>
            </a:r>
            <a:r>
              <a:rPr lang="en" dirty="0" err="1"/>
              <a:t>descritiva</a:t>
            </a:r>
            <a:endParaRPr dirty="0" err="1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1DA4F72-47D8-870A-D07A-E1E1984A0AD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4</a:t>
            </a:r>
          </a:p>
        </p:txBody>
      </p:sp>
    </p:spTree>
    <p:extLst>
      <p:ext uri="{BB962C8B-B14F-4D97-AF65-F5344CB8AC3E}">
        <p14:creationId xmlns:p14="http://schemas.microsoft.com/office/powerpoint/2010/main" val="276263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4272665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Retomando conceitos….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214361" y="587619"/>
            <a:ext cx="2514953" cy="28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600" dirty="0"/>
              <a:t>Estatística descritiva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A5B09-F77A-BC3F-98E5-FDE5646684AA}"/>
              </a:ext>
            </a:extLst>
          </p:cNvPr>
          <p:cNvSpPr txBox="1"/>
          <p:nvPr/>
        </p:nvSpPr>
        <p:spPr>
          <a:xfrm>
            <a:off x="956930" y="865431"/>
            <a:ext cx="196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Raleway" pitchFamily="2" charset="0"/>
              </a:rPr>
              <a:t>Medidas de tendência central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F7CA3E-4F0C-CB23-6549-2B99784D60E3}"/>
              </a:ext>
            </a:extLst>
          </p:cNvPr>
          <p:cNvSpPr/>
          <p:nvPr/>
        </p:nvSpPr>
        <p:spPr>
          <a:xfrm>
            <a:off x="1127052" y="1388651"/>
            <a:ext cx="1658678" cy="996230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96692-AC44-AB3B-D5B5-2307CB0BCD34}"/>
              </a:ext>
            </a:extLst>
          </p:cNvPr>
          <p:cNvSpPr txBox="1"/>
          <p:nvPr/>
        </p:nvSpPr>
        <p:spPr>
          <a:xfrm>
            <a:off x="1164223" y="1522471"/>
            <a:ext cx="13503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Média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Mediana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Moda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10EEB-5DC8-C3BC-883B-4B68E0C30E41}"/>
              </a:ext>
            </a:extLst>
          </p:cNvPr>
          <p:cNvSpPr txBox="1"/>
          <p:nvPr/>
        </p:nvSpPr>
        <p:spPr>
          <a:xfrm>
            <a:off x="5075274" y="866245"/>
            <a:ext cx="196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Raleway" pitchFamily="2" charset="0"/>
              </a:rPr>
              <a:t>Medidas de variabilidade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CDECBE-DADC-EBBD-C00B-56BB2E6A3458}"/>
              </a:ext>
            </a:extLst>
          </p:cNvPr>
          <p:cNvSpPr/>
          <p:nvPr/>
        </p:nvSpPr>
        <p:spPr>
          <a:xfrm>
            <a:off x="5245396" y="1389465"/>
            <a:ext cx="1658678" cy="995416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9A382-17F3-78B8-59ED-6C09509F0D10}"/>
              </a:ext>
            </a:extLst>
          </p:cNvPr>
          <p:cNvSpPr txBox="1"/>
          <p:nvPr/>
        </p:nvSpPr>
        <p:spPr>
          <a:xfrm>
            <a:off x="5245396" y="1430774"/>
            <a:ext cx="1782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Desvio padrão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Variância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Quartis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Amplitude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FA8E77-C41E-3E5C-C5A0-90FDD103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20" y="2571750"/>
            <a:ext cx="1218666" cy="20311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892AF2-44A9-FF86-29FE-8EC05AB59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32" y="2571750"/>
            <a:ext cx="2064489" cy="20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01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Amostragem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3AEE326C-4F1E-08E6-4A7F-5C59C8E85D08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5</a:t>
            </a:r>
          </a:p>
        </p:txBody>
      </p:sp>
    </p:spTree>
    <p:extLst>
      <p:ext uri="{BB962C8B-B14F-4D97-AF65-F5344CB8AC3E}">
        <p14:creationId xmlns:p14="http://schemas.microsoft.com/office/powerpoint/2010/main" val="2189861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35997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Amostragem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1042803" y="587619"/>
            <a:ext cx="11572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600" b="1" u="sng" dirty="0"/>
              <a:t>Definição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167F4-2A9A-A2C5-5592-06D43F47C2EC}"/>
              </a:ext>
            </a:extLst>
          </p:cNvPr>
          <p:cNvSpPr txBox="1"/>
          <p:nvPr/>
        </p:nvSpPr>
        <p:spPr>
          <a:xfrm>
            <a:off x="159406" y="921751"/>
            <a:ext cx="2924035" cy="1270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400" dirty="0">
                <a:latin typeface="Raleway"/>
              </a:rPr>
              <a:t>Área da estatística que estuda métodos de como determinar o tamanho de uma amostra e técnicas de seleção dessa amostra para se atingir um determinado objetivo.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D5CA9-9A3F-FD0B-8705-798FC1823AF3}"/>
              </a:ext>
            </a:extLst>
          </p:cNvPr>
          <p:cNvSpPr txBox="1"/>
          <p:nvPr/>
        </p:nvSpPr>
        <p:spPr>
          <a:xfrm>
            <a:off x="5043752" y="499730"/>
            <a:ext cx="3219956" cy="51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600" b="1" u="sng" dirty="0"/>
              <a:t>Por que utilizar amostragem?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81473-C0FF-B018-A135-C0DFEB8F2EEA}"/>
              </a:ext>
            </a:extLst>
          </p:cNvPr>
          <p:cNvSpPr txBox="1"/>
          <p:nvPr/>
        </p:nvSpPr>
        <p:spPr>
          <a:xfrm>
            <a:off x="4812046" y="952157"/>
            <a:ext cx="3683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Raleway" pitchFamily="2" charset="0"/>
              </a:rPr>
              <a:t>Requer menos tempo que selecionar toda população</a:t>
            </a:r>
          </a:p>
          <a:p>
            <a:pPr marL="285750" indent="-285750">
              <a:buFontTx/>
              <a:buChar char="-"/>
            </a:pPr>
            <a:endParaRPr lang="pt-BR" dirty="0">
              <a:latin typeface="Raleway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Raleway" pitchFamily="2" charset="0"/>
              </a:rPr>
              <a:t>Eficiente em termos de custo</a:t>
            </a:r>
          </a:p>
          <a:p>
            <a:pPr marL="285750" indent="-285750">
              <a:buFontTx/>
              <a:buChar char="-"/>
            </a:pPr>
            <a:endParaRPr lang="pt-BR" dirty="0">
              <a:latin typeface="Raleway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Raleway" pitchFamily="2" charset="0"/>
              </a:rPr>
              <a:t>Prática, ágil e eficiente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C6C1B9-6107-41B3-EDC5-75335ACA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36" y="2792899"/>
            <a:ext cx="2585372" cy="1802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07382-9F8F-76D6-A3CC-470648C30555}"/>
              </a:ext>
            </a:extLst>
          </p:cNvPr>
          <p:cNvSpPr txBox="1"/>
          <p:nvPr/>
        </p:nvSpPr>
        <p:spPr>
          <a:xfrm>
            <a:off x="3519377" y="2789579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i="0" u="none" strike="noStrike" dirty="0">
                <a:solidFill>
                  <a:srgbClr val="2A2C25"/>
                </a:solidFill>
                <a:effectLst/>
                <a:latin typeface="Raleway" pitchFamily="2" charset="0"/>
              </a:rPr>
              <a:t>1 - Identificação e definição da População Alvo (Target </a:t>
            </a:r>
            <a:r>
              <a:rPr lang="pt-BR" sz="1050" b="1" i="0" u="none" strike="noStrike" dirty="0" err="1">
                <a:solidFill>
                  <a:srgbClr val="2A2C25"/>
                </a:solidFill>
                <a:effectLst/>
                <a:latin typeface="Raleway" pitchFamily="2" charset="0"/>
              </a:rPr>
              <a:t>Population</a:t>
            </a:r>
            <a:r>
              <a:rPr lang="pt-BR" sz="1050" b="1" i="0" u="none" strike="noStrike" dirty="0">
                <a:solidFill>
                  <a:srgbClr val="2A2C25"/>
                </a:solidFill>
                <a:effectLst/>
                <a:latin typeface="Raleway" pitchFamily="2" charset="0"/>
              </a:rPr>
              <a:t>)</a:t>
            </a:r>
            <a:endParaRPr lang="pt-BR" sz="1050" dirty="0">
              <a:latin typeface="Raleway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F83FB-FBB1-4647-630C-EF43C4E5C725}"/>
              </a:ext>
            </a:extLst>
          </p:cNvPr>
          <p:cNvSpPr txBox="1"/>
          <p:nvPr/>
        </p:nvSpPr>
        <p:spPr>
          <a:xfrm>
            <a:off x="3510847" y="3130601"/>
            <a:ext cx="4572000" cy="2539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050" b="1" dirty="0">
                <a:solidFill>
                  <a:srgbClr val="2A2C25"/>
                </a:solidFill>
                <a:latin typeface="Raleway"/>
              </a:rPr>
              <a:t>2 - Escolha do Método de Amostragem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E41EC-2779-F27D-F7F5-7343A6739BB7}"/>
              </a:ext>
            </a:extLst>
          </p:cNvPr>
          <p:cNvSpPr txBox="1"/>
          <p:nvPr/>
        </p:nvSpPr>
        <p:spPr>
          <a:xfrm>
            <a:off x="3510847" y="3518623"/>
            <a:ext cx="4572000" cy="2539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050" b="1" dirty="0">
                <a:solidFill>
                  <a:srgbClr val="2A2C25"/>
                </a:solidFill>
                <a:latin typeface="Raleway"/>
              </a:rPr>
              <a:t>3 - Determinar o tamanho da Amostra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58848A-0015-A7D5-1148-4132F6044DEE}"/>
              </a:ext>
            </a:extLst>
          </p:cNvPr>
          <p:cNvSpPr txBox="1"/>
          <p:nvPr/>
        </p:nvSpPr>
        <p:spPr>
          <a:xfrm>
            <a:off x="3510847" y="3906644"/>
            <a:ext cx="4572000" cy="2539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050" b="1" dirty="0">
                <a:solidFill>
                  <a:srgbClr val="2A2C25"/>
                </a:solidFill>
                <a:latin typeface="Raleway"/>
              </a:rPr>
              <a:t>4 – Coleta do dado necessário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F1D1C-01FB-E978-F27A-CCF36521884D}"/>
              </a:ext>
            </a:extLst>
          </p:cNvPr>
          <p:cNvSpPr txBox="1"/>
          <p:nvPr/>
        </p:nvSpPr>
        <p:spPr>
          <a:xfrm>
            <a:off x="541780" y="2417861"/>
            <a:ext cx="21592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 b="1" u="sng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dirty="0"/>
              <a:t>Etapas do processo</a:t>
            </a:r>
          </a:p>
        </p:txBody>
      </p:sp>
    </p:spTree>
    <p:extLst>
      <p:ext uri="{BB962C8B-B14F-4D97-AF65-F5344CB8AC3E}">
        <p14:creationId xmlns:p14="http://schemas.microsoft.com/office/powerpoint/2010/main" val="122272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ea90fcb22_0_618"/>
          <p:cNvSpPr txBox="1">
            <a:spLocks noGrp="1"/>
          </p:cNvSpPr>
          <p:nvPr>
            <p:ph type="title" idx="4"/>
          </p:nvPr>
        </p:nvSpPr>
        <p:spPr>
          <a:xfrm>
            <a:off x="3127674" y="619425"/>
            <a:ext cx="3185100" cy="47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Alexsandro Pompeu</a:t>
            </a:r>
            <a:endParaRPr dirty="0"/>
          </a:p>
        </p:txBody>
      </p:sp>
      <p:sp>
        <p:nvSpPr>
          <p:cNvPr id="319" name="Google Shape;319;gfea90fcb22_0_618"/>
          <p:cNvSpPr txBox="1">
            <a:spLocks noGrp="1"/>
          </p:cNvSpPr>
          <p:nvPr>
            <p:ph type="title" idx="5"/>
          </p:nvPr>
        </p:nvSpPr>
        <p:spPr>
          <a:xfrm>
            <a:off x="3127687" y="405534"/>
            <a:ext cx="3609300" cy="22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sou eu?</a:t>
            </a:r>
            <a:endParaRPr/>
          </a:p>
        </p:txBody>
      </p:sp>
      <p:sp>
        <p:nvSpPr>
          <p:cNvPr id="320" name="Google Shape;320;gfea90fcb22_0_618"/>
          <p:cNvSpPr txBox="1">
            <a:spLocks noGrp="1"/>
          </p:cNvSpPr>
          <p:nvPr>
            <p:ph type="body" idx="6"/>
          </p:nvPr>
        </p:nvSpPr>
        <p:spPr>
          <a:xfrm>
            <a:off x="3127674" y="1305050"/>
            <a:ext cx="5194800" cy="660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 dirty="0"/>
              <a:t>Data Product Manager na Farfetch Portugal</a:t>
            </a:r>
            <a:endParaRPr sz="1500" b="1" dirty="0"/>
          </a:p>
        </p:txBody>
      </p:sp>
      <p:sp>
        <p:nvSpPr>
          <p:cNvPr id="321" name="Google Shape;321;gfea90fcb22_0_618"/>
          <p:cNvSpPr txBox="1">
            <a:spLocks noGrp="1"/>
          </p:cNvSpPr>
          <p:nvPr>
            <p:ph type="title" idx="7"/>
          </p:nvPr>
        </p:nvSpPr>
        <p:spPr>
          <a:xfrm>
            <a:off x="3142974" y="1770902"/>
            <a:ext cx="4681200" cy="320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Minha formação</a:t>
            </a:r>
            <a:endParaRPr sz="1600"/>
          </a:p>
        </p:txBody>
      </p:sp>
      <p:sp>
        <p:nvSpPr>
          <p:cNvPr id="322" name="Google Shape;322;gfea90fcb22_0_618"/>
          <p:cNvSpPr txBox="1">
            <a:spLocks noGrp="1"/>
          </p:cNvSpPr>
          <p:nvPr>
            <p:ph type="body" idx="8"/>
          </p:nvPr>
        </p:nvSpPr>
        <p:spPr>
          <a:xfrm>
            <a:off x="3142625" y="2171300"/>
            <a:ext cx="4947600" cy="95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dirty="0"/>
              <a:t>Bacharel em Sistemas da Informação pela Universidade Presbiteriana Mackenzie.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Pós Graduado em Análise em Big Data pela FIA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323" name="Google Shape;323;gfea90fcb22_0_618"/>
          <p:cNvSpPr/>
          <p:nvPr/>
        </p:nvSpPr>
        <p:spPr>
          <a:xfrm>
            <a:off x="310225" y="2972300"/>
            <a:ext cx="553200" cy="525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gfea90fcb22_0_6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440" y="3124700"/>
            <a:ext cx="448767" cy="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fea90fcb22_0_618"/>
          <p:cNvSpPr txBox="1">
            <a:spLocks noGrp="1"/>
          </p:cNvSpPr>
          <p:nvPr>
            <p:ph type="title" idx="7"/>
          </p:nvPr>
        </p:nvSpPr>
        <p:spPr>
          <a:xfrm>
            <a:off x="3128024" y="3059902"/>
            <a:ext cx="4681200" cy="320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Minha carreira</a:t>
            </a:r>
            <a:endParaRPr sz="1600"/>
          </a:p>
        </p:txBody>
      </p:sp>
      <p:sp>
        <p:nvSpPr>
          <p:cNvPr id="326" name="Google Shape;326;gfea90fcb22_0_618"/>
          <p:cNvSpPr txBox="1">
            <a:spLocks noGrp="1"/>
          </p:cNvSpPr>
          <p:nvPr>
            <p:ph type="body" idx="8"/>
          </p:nvPr>
        </p:nvSpPr>
        <p:spPr>
          <a:xfrm>
            <a:off x="3127675" y="3460300"/>
            <a:ext cx="4947600" cy="123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SAP – Estagiário de Redes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Santander – Estagiário de Banco de Dados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Itaú Unibanco – Analista de Dados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PicPay – Tech Lead de Analytics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 dirty="0"/>
              <a:t>Via – Coordenador de Business Analytics</a:t>
            </a:r>
            <a:endParaRPr sz="1400" dirty="0"/>
          </a:p>
        </p:txBody>
      </p:sp>
      <p:pic>
        <p:nvPicPr>
          <p:cNvPr id="5" name="Picture Placeholder 4" descr="A person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F548D972-3F99-C9AB-7DC1-4389AE8EEB1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7931" r="7931"/>
          <a:stretch>
            <a:fillRect/>
          </a:stretch>
        </p:blipFill>
        <p:spPr>
          <a:xfrm>
            <a:off x="821526" y="830513"/>
            <a:ext cx="2124623" cy="2514387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35997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Amostragem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4327409" y="610271"/>
            <a:ext cx="6690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600" b="1" u="sng" dirty="0"/>
              <a:t>Viés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167F4-2A9A-A2C5-5592-06D43F47C2EC}"/>
              </a:ext>
            </a:extLst>
          </p:cNvPr>
          <p:cNvSpPr txBox="1"/>
          <p:nvPr/>
        </p:nvSpPr>
        <p:spPr>
          <a:xfrm>
            <a:off x="887777" y="777757"/>
            <a:ext cx="7368445" cy="201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sz="1400" b="0" i="0" dirty="0">
                <a:solidFill>
                  <a:srgbClr val="292929"/>
                </a:solidFill>
                <a:effectLst/>
                <a:latin typeface="Raleway" pitchFamily="2" charset="0"/>
              </a:rPr>
              <a:t>O viés de seleção amostral ocorre quando um tipo de indivíduo da população tem maior ou menor chance de aparecer na amostra do que esperado pela teoria.</a:t>
            </a:r>
          </a:p>
          <a:p>
            <a:pPr algn="ctr"/>
            <a:endParaRPr lang="pt-BR" sz="1400" dirty="0">
              <a:solidFill>
                <a:srgbClr val="292929"/>
              </a:solidFill>
              <a:latin typeface="Raleway" pitchFamily="2" charset="0"/>
            </a:endParaRPr>
          </a:p>
          <a:p>
            <a:pPr algn="ctr"/>
            <a:r>
              <a:rPr lang="pt-BR" sz="1400" b="1" dirty="0">
                <a:solidFill>
                  <a:srgbClr val="292929"/>
                </a:solidFill>
                <a:latin typeface="Raleway" pitchFamily="2" charset="0"/>
              </a:rPr>
              <a:t>Causado por</a:t>
            </a:r>
            <a:r>
              <a:rPr lang="pt-BR" sz="1400" dirty="0">
                <a:solidFill>
                  <a:srgbClr val="292929"/>
                </a:solidFill>
                <a:latin typeface="Raleway" pitchFamily="2" charset="0"/>
              </a:rPr>
              <a:t>:</a:t>
            </a:r>
          </a:p>
          <a:p>
            <a:pPr algn="ctr"/>
            <a:endParaRPr lang="pt-BR" sz="800" dirty="0">
              <a:solidFill>
                <a:srgbClr val="292929"/>
              </a:solidFill>
              <a:latin typeface="Raleway" pitchFamily="2" charset="0"/>
            </a:endParaRPr>
          </a:p>
          <a:p>
            <a:pPr algn="ctr"/>
            <a:r>
              <a:rPr lang="pt-BR" sz="1400" dirty="0">
                <a:solidFill>
                  <a:srgbClr val="292929"/>
                </a:solidFill>
                <a:latin typeface="Raleway" pitchFamily="2" charset="0"/>
              </a:rPr>
              <a:t>Dificuldade em selecionar a população</a:t>
            </a:r>
          </a:p>
          <a:p>
            <a:pPr algn="ctr"/>
            <a:endParaRPr lang="pt-BR" sz="800" dirty="0">
              <a:solidFill>
                <a:srgbClr val="292929"/>
              </a:solidFill>
              <a:latin typeface="Raleway" pitchFamily="2" charset="0"/>
            </a:endParaRPr>
          </a:p>
          <a:p>
            <a:pPr algn="ctr"/>
            <a:r>
              <a:rPr lang="pt-BR" sz="1400" dirty="0">
                <a:solidFill>
                  <a:srgbClr val="292929"/>
                </a:solidFill>
                <a:latin typeface="Raleway" pitchFamily="2" charset="0"/>
              </a:rPr>
              <a:t>Seleção inadequada da amostra</a:t>
            </a:r>
          </a:p>
          <a:p>
            <a:pPr marL="285750" indent="-285750" algn="ctr">
              <a:buFontTx/>
              <a:buChar char="-"/>
            </a:pPr>
            <a:endParaRPr lang="pt-BR" sz="1400" dirty="0">
              <a:solidFill>
                <a:srgbClr val="292929"/>
              </a:solidFill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1FEA3-CFCC-438D-0BAF-7D3FD97B6D40}"/>
              </a:ext>
            </a:extLst>
          </p:cNvPr>
          <p:cNvSpPr txBox="1"/>
          <p:nvPr/>
        </p:nvSpPr>
        <p:spPr>
          <a:xfrm>
            <a:off x="3785148" y="2804189"/>
            <a:ext cx="1573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 b="1" u="sng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dirty="0"/>
              <a:t>Erro amostral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D97A4-FB03-147B-9577-792FA320DE84}"/>
              </a:ext>
            </a:extLst>
          </p:cNvPr>
          <p:cNvSpPr txBox="1"/>
          <p:nvPr/>
        </p:nvSpPr>
        <p:spPr>
          <a:xfrm>
            <a:off x="1222295" y="3236106"/>
            <a:ext cx="6879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u="none" strike="noStrike" dirty="0">
                <a:solidFill>
                  <a:srgbClr val="2A2C25"/>
                </a:solidFill>
                <a:effectLst/>
                <a:latin typeface="Raleway" pitchFamily="2" charset="0"/>
              </a:rPr>
              <a:t>Erro estatístico </a:t>
            </a:r>
            <a:r>
              <a:rPr lang="pt-BR" b="0" i="0" u="none" strike="noStrike" dirty="0">
                <a:solidFill>
                  <a:srgbClr val="2A2C25"/>
                </a:solidFill>
                <a:effectLst/>
                <a:latin typeface="Raleway" pitchFamily="2" charset="0"/>
              </a:rPr>
              <a:t>que ocorre quando </a:t>
            </a:r>
            <a:r>
              <a:rPr lang="pt-BR" b="1" i="0" u="none" strike="noStrike" dirty="0">
                <a:solidFill>
                  <a:srgbClr val="2A2C25"/>
                </a:solidFill>
                <a:effectLst/>
                <a:latin typeface="Raleway" pitchFamily="2" charset="0"/>
              </a:rPr>
              <a:t>a pessoa pesquisadora seleciona uma amostra que não representa a população alvo</a:t>
            </a:r>
            <a:r>
              <a:rPr lang="pt-BR" b="0" i="0" u="none" strike="noStrike" dirty="0">
                <a:solidFill>
                  <a:srgbClr val="2A2C25"/>
                </a:solidFill>
                <a:effectLst/>
                <a:latin typeface="Raleway" pitchFamily="2" charset="0"/>
              </a:rPr>
              <a:t>. Sempre vai existir um erro mesmo que mínimo, até que a amostra seja a própria população, mas esse </a:t>
            </a:r>
            <a:r>
              <a:rPr lang="pt-BR" b="1" i="0" u="none" strike="noStrike" dirty="0">
                <a:solidFill>
                  <a:srgbClr val="2A2C25"/>
                </a:solidFill>
                <a:effectLst/>
                <a:latin typeface="Raleway" pitchFamily="2" charset="0"/>
              </a:rPr>
              <a:t>erro pode ser minimizado</a:t>
            </a:r>
            <a:r>
              <a:rPr lang="pt-BR" b="0" i="0" u="none" strike="noStrike" dirty="0">
                <a:solidFill>
                  <a:srgbClr val="2A2C25"/>
                </a:solidFill>
                <a:effectLst/>
                <a:latin typeface="Raleway" pitchFamily="2" charset="0"/>
              </a:rPr>
              <a:t>.</a:t>
            </a:r>
            <a:endParaRPr lang="pt-BR" sz="11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4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5087722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 err="1"/>
              <a:t>Amostragem</a:t>
            </a:r>
            <a:r>
              <a:rPr lang="en" dirty="0"/>
              <a:t> </a:t>
            </a:r>
            <a:r>
              <a:rPr lang="en" dirty="0" err="1"/>
              <a:t>Aleatória</a:t>
            </a:r>
            <a:r>
              <a:rPr lang="en" dirty="0"/>
              <a:t> - </a:t>
            </a:r>
            <a:r>
              <a:rPr lang="en" dirty="0" err="1"/>
              <a:t>Teórica</a:t>
            </a:r>
            <a:endParaRPr dirty="0" err="1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3AEE326C-4F1E-08E6-4A7F-5C59C8E85D08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6</a:t>
            </a:r>
          </a:p>
        </p:txBody>
      </p:sp>
    </p:spTree>
    <p:extLst>
      <p:ext uri="{BB962C8B-B14F-4D97-AF65-F5344CB8AC3E}">
        <p14:creationId xmlns:p14="http://schemas.microsoft.com/office/powerpoint/2010/main" val="101714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35997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Amostragem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3168011" y="337608"/>
            <a:ext cx="2987831" cy="65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400" b="1" u="sng" dirty="0"/>
              <a:t>Amostragem Simples Aleatória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EDBD8-DEB3-C2B7-2FEB-21172978F1CD}"/>
              </a:ext>
            </a:extLst>
          </p:cNvPr>
          <p:cNvSpPr txBox="1"/>
          <p:nvPr/>
        </p:nvSpPr>
        <p:spPr>
          <a:xfrm>
            <a:off x="2105287" y="838722"/>
            <a:ext cx="5273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Cada indivíduo é escolhido de forma aleatória na população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571E00A-9799-A73A-8CC1-38AFC1F86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554" y="1149441"/>
            <a:ext cx="3698891" cy="1625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24B7BC-D58D-84D9-30AD-7A25B323522B}"/>
              </a:ext>
            </a:extLst>
          </p:cNvPr>
          <p:cNvSpPr txBox="1"/>
          <p:nvPr/>
        </p:nvSpPr>
        <p:spPr>
          <a:xfrm>
            <a:off x="2466754" y="2972075"/>
            <a:ext cx="1118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Raleway" pitchFamily="2" charset="0"/>
              </a:rPr>
              <a:t>Vantagem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ADE37-D845-09AF-3247-AA7520B49CB6}"/>
              </a:ext>
            </a:extLst>
          </p:cNvPr>
          <p:cNvSpPr txBox="1"/>
          <p:nvPr/>
        </p:nvSpPr>
        <p:spPr>
          <a:xfrm>
            <a:off x="1961707" y="3279851"/>
            <a:ext cx="2217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Forma mais simples e direta de seleção de amostra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B13769-14A1-221A-22E1-D585E25C1F45}"/>
              </a:ext>
            </a:extLst>
          </p:cNvPr>
          <p:cNvCxnSpPr/>
          <p:nvPr/>
        </p:nvCxnSpPr>
        <p:spPr>
          <a:xfrm>
            <a:off x="4444409" y="3125964"/>
            <a:ext cx="0" cy="140349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856A07-F601-BA46-784E-96E54206F226}"/>
              </a:ext>
            </a:extLst>
          </p:cNvPr>
          <p:cNvSpPr txBox="1"/>
          <p:nvPr/>
        </p:nvSpPr>
        <p:spPr>
          <a:xfrm>
            <a:off x="5060886" y="2972074"/>
            <a:ext cx="144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Raleway" pitchFamily="2" charset="0"/>
              </a:rPr>
              <a:t>Desvantagem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4B941-51B5-699A-7AB0-BD818053F5C0}"/>
              </a:ext>
            </a:extLst>
          </p:cNvPr>
          <p:cNvSpPr txBox="1"/>
          <p:nvPr/>
        </p:nvSpPr>
        <p:spPr>
          <a:xfrm>
            <a:off x="4709808" y="3279851"/>
            <a:ext cx="298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Não tirar proveito do conhecimento sobre a população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5E17F4-1893-413C-6956-F1A64BB0DEAA}"/>
              </a:ext>
            </a:extLst>
          </p:cNvPr>
          <p:cNvSpPr txBox="1"/>
          <p:nvPr/>
        </p:nvSpPr>
        <p:spPr>
          <a:xfrm>
            <a:off x="4709808" y="3820553"/>
            <a:ext cx="2988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effectLst/>
                <a:latin typeface="Raleway" pitchFamily="2" charset="0"/>
              </a:rPr>
              <a:t>Subgrupos da população tem interesses particulares e não podem ser incluídos com um número suficiente na amostra.</a:t>
            </a:r>
          </a:p>
        </p:txBody>
      </p:sp>
    </p:spTree>
    <p:extLst>
      <p:ext uri="{BB962C8B-B14F-4D97-AF65-F5344CB8AC3E}">
        <p14:creationId xmlns:p14="http://schemas.microsoft.com/office/powerpoint/2010/main" val="164700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5087722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 err="1"/>
              <a:t>Amostragem</a:t>
            </a:r>
            <a:r>
              <a:rPr lang="en" dirty="0"/>
              <a:t> </a:t>
            </a:r>
            <a:r>
              <a:rPr lang="en" dirty="0" err="1"/>
              <a:t>Aleatória</a:t>
            </a:r>
            <a:r>
              <a:rPr lang="en" dirty="0"/>
              <a:t> - </a:t>
            </a:r>
            <a:r>
              <a:rPr lang="en" dirty="0" err="1"/>
              <a:t>Prática</a:t>
            </a:r>
            <a:endParaRPr dirty="0" err="1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3AEE326C-4F1E-08E6-4A7F-5C59C8E85D08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7</a:t>
            </a:r>
          </a:p>
        </p:txBody>
      </p:sp>
    </p:spTree>
    <p:extLst>
      <p:ext uri="{BB962C8B-B14F-4D97-AF65-F5344CB8AC3E}">
        <p14:creationId xmlns:p14="http://schemas.microsoft.com/office/powerpoint/2010/main" val="1646535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 err="1"/>
              <a:t>Amostragem</a:t>
            </a:r>
            <a:r>
              <a:rPr lang="en" dirty="0"/>
              <a:t> </a:t>
            </a:r>
            <a:r>
              <a:rPr lang="en" dirty="0" err="1"/>
              <a:t>Sistemática</a:t>
            </a:r>
            <a:r>
              <a:rPr lang="en" dirty="0"/>
              <a:t> - </a:t>
            </a:r>
            <a:r>
              <a:rPr lang="en" dirty="0" err="1"/>
              <a:t>Teórica</a:t>
            </a:r>
            <a:endParaRPr dirty="0" err="1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3AEE326C-4F1E-08E6-4A7F-5C59C8E85D08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8</a:t>
            </a:r>
          </a:p>
        </p:txBody>
      </p:sp>
    </p:spTree>
    <p:extLst>
      <p:ext uri="{BB962C8B-B14F-4D97-AF65-F5344CB8AC3E}">
        <p14:creationId xmlns:p14="http://schemas.microsoft.com/office/powerpoint/2010/main" val="309993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35997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Amostragem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3192113" y="381299"/>
            <a:ext cx="2657479" cy="34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400" b="1" u="sng" dirty="0"/>
              <a:t>Amostragem Sistemática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EDBD8-DEB3-C2B7-2FEB-21172978F1CD}"/>
              </a:ext>
            </a:extLst>
          </p:cNvPr>
          <p:cNvSpPr txBox="1"/>
          <p:nvPr/>
        </p:nvSpPr>
        <p:spPr>
          <a:xfrm>
            <a:off x="1100479" y="718698"/>
            <a:ext cx="6943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333333"/>
                </a:solidFill>
                <a:effectLst/>
                <a:latin typeface="Raleway" pitchFamily="2" charset="0"/>
              </a:rPr>
              <a:t>É uma variação da amostragem simples. Após a identificação dos participantes, um determinado critério é eleito (por exemplo, a cada 5) e a seleção segue este formato.</a:t>
            </a:r>
            <a:endParaRPr lang="pt-BR" dirty="0">
              <a:latin typeface="Raleway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4B7BC-D58D-84D9-30AD-7A25B323522B}"/>
              </a:ext>
            </a:extLst>
          </p:cNvPr>
          <p:cNvSpPr txBox="1"/>
          <p:nvPr/>
        </p:nvSpPr>
        <p:spPr>
          <a:xfrm>
            <a:off x="2466754" y="3262048"/>
            <a:ext cx="1148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Raleway" pitchFamily="2" charset="0"/>
              </a:rPr>
              <a:t>Vantagem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ADE37-D845-09AF-3247-AA7520B49CB6}"/>
              </a:ext>
            </a:extLst>
          </p:cNvPr>
          <p:cNvSpPr txBox="1"/>
          <p:nvPr/>
        </p:nvSpPr>
        <p:spPr>
          <a:xfrm>
            <a:off x="1846162" y="3561294"/>
            <a:ext cx="239701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b="0" i="0" dirty="0">
                <a:solidFill>
                  <a:srgbClr val="333333"/>
                </a:solidFill>
                <a:effectLst/>
                <a:latin typeface="Raleway" pitchFamily="2" charset="0"/>
              </a:rPr>
              <a:t>Mais rápida de se implementar do que a amostragem aleatória simples</a:t>
            </a:r>
            <a:endParaRPr lang="pt-BR" dirty="0">
              <a:latin typeface="Raleway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B13769-14A1-221A-22E1-D585E25C1F45}"/>
              </a:ext>
            </a:extLst>
          </p:cNvPr>
          <p:cNvCxnSpPr/>
          <p:nvPr/>
        </p:nvCxnSpPr>
        <p:spPr>
          <a:xfrm>
            <a:off x="4444409" y="3415937"/>
            <a:ext cx="0" cy="140349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856A07-F601-BA46-784E-96E54206F226}"/>
              </a:ext>
            </a:extLst>
          </p:cNvPr>
          <p:cNvSpPr txBox="1"/>
          <p:nvPr/>
        </p:nvSpPr>
        <p:spPr>
          <a:xfrm>
            <a:off x="5273749" y="3262047"/>
            <a:ext cx="1484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Raleway" pitchFamily="2" charset="0"/>
              </a:rPr>
              <a:t>Desvantagem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4B941-51B5-699A-7AB0-BD818053F5C0}"/>
              </a:ext>
            </a:extLst>
          </p:cNvPr>
          <p:cNvSpPr txBox="1"/>
          <p:nvPr/>
        </p:nvSpPr>
        <p:spPr>
          <a:xfrm>
            <a:off x="4522151" y="3561294"/>
            <a:ext cx="298816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b="0" i="0" dirty="0">
                <a:solidFill>
                  <a:srgbClr val="333333"/>
                </a:solidFill>
                <a:effectLst/>
                <a:latin typeface="Raleway" pitchFamily="2" charset="0"/>
              </a:rPr>
              <a:t>Eventualmente, pode não representar bem subgrupos populacionais.</a:t>
            </a:r>
            <a:endParaRPr lang="pt-BR" dirty="0">
              <a:latin typeface="Ralew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FA0A2-17D1-0485-9CE6-5B4AA3F3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48" y="1458430"/>
            <a:ext cx="3730075" cy="163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9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 err="1"/>
              <a:t>Amostragem</a:t>
            </a:r>
            <a:r>
              <a:rPr lang="en" dirty="0"/>
              <a:t> </a:t>
            </a:r>
            <a:r>
              <a:rPr lang="en" dirty="0" err="1"/>
              <a:t>Sistemática</a:t>
            </a:r>
            <a:r>
              <a:rPr lang="en" dirty="0"/>
              <a:t> - </a:t>
            </a:r>
            <a:r>
              <a:rPr lang="en" dirty="0" err="1"/>
              <a:t>Prática</a:t>
            </a:r>
            <a:endParaRPr dirty="0" err="1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3AEE326C-4F1E-08E6-4A7F-5C59C8E85D08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9</a:t>
            </a:r>
          </a:p>
        </p:txBody>
      </p:sp>
    </p:spTree>
    <p:extLst>
      <p:ext uri="{BB962C8B-B14F-4D97-AF65-F5344CB8AC3E}">
        <p14:creationId xmlns:p14="http://schemas.microsoft.com/office/powerpoint/2010/main" val="3256755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 err="1"/>
              <a:t>Amostragem</a:t>
            </a:r>
            <a:r>
              <a:rPr lang="en" dirty="0"/>
              <a:t> </a:t>
            </a:r>
            <a:r>
              <a:rPr lang="en" dirty="0" err="1"/>
              <a:t>Estratificada</a:t>
            </a:r>
            <a:r>
              <a:rPr lang="en" dirty="0"/>
              <a:t> - </a:t>
            </a:r>
            <a:r>
              <a:rPr lang="en" dirty="0" err="1"/>
              <a:t>Teórica</a:t>
            </a:r>
            <a:endParaRPr dirty="0" err="1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3AEE326C-4F1E-08E6-4A7F-5C59C8E85D08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10</a:t>
            </a:r>
          </a:p>
        </p:txBody>
      </p:sp>
    </p:spTree>
    <p:extLst>
      <p:ext uri="{BB962C8B-B14F-4D97-AF65-F5344CB8AC3E}">
        <p14:creationId xmlns:p14="http://schemas.microsoft.com/office/powerpoint/2010/main" val="2827791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35997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Amostragem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3297266" y="404983"/>
            <a:ext cx="2549468" cy="35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400" b="1" u="sng" dirty="0"/>
              <a:t>Amostragem Estratificada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EDBD8-DEB3-C2B7-2FEB-21172978F1CD}"/>
              </a:ext>
            </a:extLst>
          </p:cNvPr>
          <p:cNvSpPr txBox="1"/>
          <p:nvPr/>
        </p:nvSpPr>
        <p:spPr>
          <a:xfrm>
            <a:off x="159406" y="807507"/>
            <a:ext cx="4031490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latin typeface="Raleway"/>
              </a:rPr>
              <a:t>Neste tipo de amostragem, a população é dividida em subpopulações em função de características em comum, o que é chamado de estrato. Em seguida, cada participante recebe uma identificação dentro de seu estrato e o processo de amostragem aleatória simples é feito dentro em cada estrato</a:t>
            </a:r>
            <a:r>
              <a:rPr lang="pt-BR" dirty="0">
                <a:solidFill>
                  <a:srgbClr val="333333"/>
                </a:solidFill>
                <a:latin typeface="Raleway"/>
              </a:rPr>
              <a:t>.</a:t>
            </a:r>
            <a:endParaRPr lang="pt-BR" dirty="0">
              <a:latin typeface="Raleway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4B7BC-D58D-84D9-30AD-7A25B323522B}"/>
              </a:ext>
            </a:extLst>
          </p:cNvPr>
          <p:cNvSpPr txBox="1"/>
          <p:nvPr/>
        </p:nvSpPr>
        <p:spPr>
          <a:xfrm>
            <a:off x="2466754" y="2931166"/>
            <a:ext cx="113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Raleway" pitchFamily="2" charset="0"/>
              </a:rPr>
              <a:t>Vantagem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ADE37-D845-09AF-3247-AA7520B49CB6}"/>
              </a:ext>
            </a:extLst>
          </p:cNvPr>
          <p:cNvSpPr txBox="1"/>
          <p:nvPr/>
        </p:nvSpPr>
        <p:spPr>
          <a:xfrm>
            <a:off x="1781992" y="3238942"/>
            <a:ext cx="2590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latin typeface="Raleway" pitchFamily="2" charset="0"/>
              </a:rPr>
              <a:t>Reduz o viés da amostra</a:t>
            </a:r>
          </a:p>
          <a:p>
            <a:endParaRPr lang="pt-BR" dirty="0">
              <a:solidFill>
                <a:srgbClr val="333333"/>
              </a:solidFill>
              <a:latin typeface="Raleway" pitchFamily="2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Raleway" pitchFamily="2" charset="0"/>
              </a:rPr>
              <a:t>Cada subgrupo da população recebe uma representação adequada dentro da amostra</a:t>
            </a:r>
            <a:endParaRPr lang="pt-BR" dirty="0">
              <a:latin typeface="Raleway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B13769-14A1-221A-22E1-D585E25C1F45}"/>
              </a:ext>
            </a:extLst>
          </p:cNvPr>
          <p:cNvCxnSpPr/>
          <p:nvPr/>
        </p:nvCxnSpPr>
        <p:spPr>
          <a:xfrm>
            <a:off x="4444409" y="3085055"/>
            <a:ext cx="0" cy="140349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856A07-F601-BA46-784E-96E54206F226}"/>
              </a:ext>
            </a:extLst>
          </p:cNvPr>
          <p:cNvSpPr txBox="1"/>
          <p:nvPr/>
        </p:nvSpPr>
        <p:spPr>
          <a:xfrm>
            <a:off x="5459611" y="2931165"/>
            <a:ext cx="147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Raleway" pitchFamily="2" charset="0"/>
              </a:rPr>
              <a:t>Desvantagem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4B941-51B5-699A-7AB0-BD818053F5C0}"/>
              </a:ext>
            </a:extLst>
          </p:cNvPr>
          <p:cNvSpPr txBox="1"/>
          <p:nvPr/>
        </p:nvSpPr>
        <p:spPr>
          <a:xfrm>
            <a:off x="4709808" y="3238942"/>
            <a:ext cx="32296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latin typeface="Raleway" pitchFamily="2" charset="0"/>
              </a:rPr>
              <a:t>Não pode ser usada em todos os estudos por obrigar ao pesquisador classificar os subgrupos</a:t>
            </a:r>
          </a:p>
          <a:p>
            <a:endParaRPr lang="pt-BR" dirty="0">
              <a:solidFill>
                <a:srgbClr val="333333"/>
              </a:solidFill>
              <a:latin typeface="Raleway" pitchFamily="2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Raleway" pitchFamily="2" charset="0"/>
              </a:rPr>
              <a:t>Dificuldade em classificar com precisão cada membro da população em um único estrato</a:t>
            </a:r>
            <a:endParaRPr lang="pt-BR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FF025-98E1-1C24-63E6-BF831A8F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08" y="914553"/>
            <a:ext cx="3759300" cy="16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18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 err="1"/>
              <a:t>Amostragem</a:t>
            </a:r>
            <a:r>
              <a:rPr lang="en" dirty="0"/>
              <a:t> </a:t>
            </a:r>
            <a:r>
              <a:rPr lang="en" dirty="0" err="1"/>
              <a:t>Estratificada</a:t>
            </a:r>
            <a:r>
              <a:rPr lang="en" dirty="0"/>
              <a:t> - </a:t>
            </a:r>
            <a:r>
              <a:rPr lang="en" dirty="0" err="1"/>
              <a:t>Prática</a:t>
            </a:r>
            <a:endParaRPr dirty="0" err="1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3AEE326C-4F1E-08E6-4A7F-5C59C8E85D08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11</a:t>
            </a:r>
          </a:p>
        </p:txBody>
      </p:sp>
    </p:spTree>
    <p:extLst>
      <p:ext uri="{BB962C8B-B14F-4D97-AF65-F5344CB8AC3E}">
        <p14:creationId xmlns:p14="http://schemas.microsoft.com/office/powerpoint/2010/main" val="262801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ea90fcb22_0_939"/>
          <p:cNvSpPr txBox="1">
            <a:spLocks noGrp="1"/>
          </p:cNvSpPr>
          <p:nvPr>
            <p:ph type="title"/>
          </p:nvPr>
        </p:nvSpPr>
        <p:spPr>
          <a:xfrm>
            <a:off x="2767360" y="646284"/>
            <a:ext cx="3609300" cy="50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do Curso</a:t>
            </a:r>
            <a:endParaRPr/>
          </a:p>
        </p:txBody>
      </p:sp>
      <p:sp>
        <p:nvSpPr>
          <p:cNvPr id="332" name="Google Shape;332;gfea90fcb22_0_939"/>
          <p:cNvSpPr txBox="1">
            <a:spLocks noGrp="1"/>
          </p:cNvSpPr>
          <p:nvPr>
            <p:ph type="title" idx="2"/>
          </p:nvPr>
        </p:nvSpPr>
        <p:spPr>
          <a:xfrm>
            <a:off x="2767360" y="392906"/>
            <a:ext cx="3609300" cy="22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Estatística Inferencial</a:t>
            </a:r>
            <a:endParaRPr dirty="0"/>
          </a:p>
        </p:txBody>
      </p:sp>
      <p:sp>
        <p:nvSpPr>
          <p:cNvPr id="333" name="Google Shape;333;gfea90fcb22_0_939"/>
          <p:cNvSpPr txBox="1">
            <a:spLocks noGrp="1"/>
          </p:cNvSpPr>
          <p:nvPr>
            <p:ph type="title" idx="3"/>
          </p:nvPr>
        </p:nvSpPr>
        <p:spPr>
          <a:xfrm>
            <a:off x="482625" y="3418275"/>
            <a:ext cx="1983300" cy="32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Amostragem</a:t>
            </a:r>
            <a:endParaRPr dirty="0"/>
          </a:p>
        </p:txBody>
      </p:sp>
      <p:sp>
        <p:nvSpPr>
          <p:cNvPr id="335" name="Google Shape;335;gfea90fcb22_0_939"/>
          <p:cNvSpPr txBox="1">
            <a:spLocks noGrp="1"/>
          </p:cNvSpPr>
          <p:nvPr>
            <p:ph type="title" idx="3"/>
          </p:nvPr>
        </p:nvSpPr>
        <p:spPr>
          <a:xfrm>
            <a:off x="2554453" y="3418275"/>
            <a:ext cx="1983300" cy="32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Probabilidade</a:t>
            </a:r>
            <a:endParaRPr dirty="0"/>
          </a:p>
        </p:txBody>
      </p:sp>
      <p:sp>
        <p:nvSpPr>
          <p:cNvPr id="336" name="Google Shape;336;gfea90fcb22_0_939"/>
          <p:cNvSpPr txBox="1">
            <a:spLocks noGrp="1"/>
          </p:cNvSpPr>
          <p:nvPr>
            <p:ph type="title" idx="3"/>
          </p:nvPr>
        </p:nvSpPr>
        <p:spPr>
          <a:xfrm>
            <a:off x="4610709" y="3418275"/>
            <a:ext cx="1983300" cy="32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Intervalo de confiança</a:t>
            </a:r>
            <a:endParaRPr dirty="0"/>
          </a:p>
        </p:txBody>
      </p:sp>
      <p:sp>
        <p:nvSpPr>
          <p:cNvPr id="337" name="Google Shape;337;gfea90fcb22_0_939"/>
          <p:cNvSpPr txBox="1">
            <a:spLocks noGrp="1"/>
          </p:cNvSpPr>
          <p:nvPr>
            <p:ph type="title" idx="3"/>
          </p:nvPr>
        </p:nvSpPr>
        <p:spPr>
          <a:xfrm>
            <a:off x="6683129" y="3418275"/>
            <a:ext cx="1983300" cy="32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 de hipótese</a:t>
            </a:r>
            <a:endParaRPr dirty="0"/>
          </a:p>
        </p:txBody>
      </p:sp>
      <p:sp>
        <p:nvSpPr>
          <p:cNvPr id="341" name="Google Shape;341;gfea90fcb22_0_939"/>
          <p:cNvSpPr/>
          <p:nvPr/>
        </p:nvSpPr>
        <p:spPr>
          <a:xfrm>
            <a:off x="1173110" y="1924642"/>
            <a:ext cx="602330" cy="548491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gfea90fcb22_0_939"/>
          <p:cNvGrpSpPr/>
          <p:nvPr/>
        </p:nvGrpSpPr>
        <p:grpSpPr>
          <a:xfrm>
            <a:off x="7423408" y="1948189"/>
            <a:ext cx="502749" cy="501395"/>
            <a:chOff x="2141000" y="1954475"/>
            <a:chExt cx="296975" cy="296175"/>
          </a:xfrm>
        </p:grpSpPr>
        <p:sp>
          <p:nvSpPr>
            <p:cNvPr id="343" name="Google Shape;343;gfea90fcb22_0_939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gfea90fcb22_0_939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gfea90fcb22_0_939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gfea90fcb22_0_939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gfea90fcb22_0_939"/>
          <p:cNvGrpSpPr/>
          <p:nvPr/>
        </p:nvGrpSpPr>
        <p:grpSpPr>
          <a:xfrm>
            <a:off x="5339584" y="1940687"/>
            <a:ext cx="525544" cy="516416"/>
            <a:chOff x="-60988625" y="2310475"/>
            <a:chExt cx="316650" cy="311150"/>
          </a:xfrm>
        </p:grpSpPr>
        <p:sp>
          <p:nvSpPr>
            <p:cNvPr id="348" name="Google Shape;348;gfea90fcb22_0_939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gfea90fcb22_0_939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gfea90fcb22_0_939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gfea90fcb22_0_939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gfea90fcb22_0_939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gfea90fcb22_0_939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gfea90fcb22_0_939"/>
          <p:cNvSpPr/>
          <p:nvPr/>
        </p:nvSpPr>
        <p:spPr>
          <a:xfrm>
            <a:off x="3316203" y="1983230"/>
            <a:ext cx="482619" cy="45245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 err="1"/>
              <a:t>Amostragem</a:t>
            </a:r>
            <a:r>
              <a:rPr lang="en" dirty="0"/>
              <a:t> </a:t>
            </a:r>
            <a:r>
              <a:rPr lang="en" dirty="0" err="1"/>
              <a:t>Clusterizada</a:t>
            </a:r>
            <a:r>
              <a:rPr lang="en" dirty="0"/>
              <a:t> - </a:t>
            </a:r>
            <a:r>
              <a:rPr lang="en" dirty="0" err="1"/>
              <a:t>Teórica</a:t>
            </a:r>
            <a:endParaRPr dirty="0" err="1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3AEE326C-4F1E-08E6-4A7F-5C59C8E85D08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12</a:t>
            </a:r>
          </a:p>
        </p:txBody>
      </p:sp>
    </p:spTree>
    <p:extLst>
      <p:ext uri="{BB962C8B-B14F-4D97-AF65-F5344CB8AC3E}">
        <p14:creationId xmlns:p14="http://schemas.microsoft.com/office/powerpoint/2010/main" val="3586831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35997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Amostragem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749708" y="448831"/>
            <a:ext cx="2549468" cy="35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400" b="1" u="sng" dirty="0"/>
              <a:t>Amostragem </a:t>
            </a:r>
            <a:r>
              <a:rPr lang="pt-BR" sz="1400" b="1" u="sng" dirty="0" err="1"/>
              <a:t>Clusterizada</a:t>
            </a:r>
            <a:endParaRPr lang="pt-BR" sz="1400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EDBD8-DEB3-C2B7-2FEB-21172978F1CD}"/>
              </a:ext>
            </a:extLst>
          </p:cNvPr>
          <p:cNvSpPr txBox="1"/>
          <p:nvPr/>
        </p:nvSpPr>
        <p:spPr>
          <a:xfrm>
            <a:off x="247518" y="806879"/>
            <a:ext cx="3730075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latin typeface="Raleway"/>
              </a:rPr>
              <a:t>Neste tipo de amostragem, a</a:t>
            </a:r>
            <a:r>
              <a:rPr lang="pt-BR" dirty="0">
                <a:solidFill>
                  <a:srgbClr val="333333"/>
                </a:solidFill>
                <a:latin typeface="Raleway"/>
              </a:rPr>
              <a:t> unidade de amostragem são os próprios clusters (isto é, todos os hospitais, ou todas as escolas, ou todas as empresas de camionagem, etc.), enquanto na amostragem estratificada, a unidade de amostragem são os sujeitos da população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4B7BC-D58D-84D9-30AD-7A25B323522B}"/>
              </a:ext>
            </a:extLst>
          </p:cNvPr>
          <p:cNvSpPr txBox="1"/>
          <p:nvPr/>
        </p:nvSpPr>
        <p:spPr>
          <a:xfrm>
            <a:off x="1617549" y="2931165"/>
            <a:ext cx="1186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Raleway" pitchFamily="2" charset="0"/>
              </a:rPr>
              <a:t>Vantagem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ADE37-D845-09AF-3247-AA7520B49CB6}"/>
              </a:ext>
            </a:extLst>
          </p:cNvPr>
          <p:cNvSpPr txBox="1"/>
          <p:nvPr/>
        </p:nvSpPr>
        <p:spPr>
          <a:xfrm>
            <a:off x="247518" y="3238942"/>
            <a:ext cx="393149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latin typeface="Raleway" pitchFamily="2" charset="0"/>
              </a:rPr>
              <a:t>Útil quando queremos estudar certas características de uma população muito grande</a:t>
            </a:r>
          </a:p>
          <a:p>
            <a:endParaRPr lang="pt-BR" sz="1200" dirty="0">
              <a:latin typeface="Raleway" pitchFamily="2" charset="0"/>
            </a:endParaRPr>
          </a:p>
          <a:p>
            <a:r>
              <a:rPr lang="pt-BR" sz="1200" dirty="0">
                <a:latin typeface="Raleway"/>
              </a:rPr>
              <a:t>Reduzir custos em relação à estratificada</a:t>
            </a:r>
            <a:endParaRPr lang="pt-BR" sz="1200" dirty="0">
              <a:latin typeface="Raleway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B13769-14A1-221A-22E1-D585E25C1F45}"/>
              </a:ext>
            </a:extLst>
          </p:cNvPr>
          <p:cNvCxnSpPr/>
          <p:nvPr/>
        </p:nvCxnSpPr>
        <p:spPr>
          <a:xfrm>
            <a:off x="4444409" y="3085055"/>
            <a:ext cx="0" cy="140349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856A07-F601-BA46-784E-96E54206F226}"/>
              </a:ext>
            </a:extLst>
          </p:cNvPr>
          <p:cNvSpPr txBox="1"/>
          <p:nvPr/>
        </p:nvSpPr>
        <p:spPr>
          <a:xfrm>
            <a:off x="6204094" y="2931164"/>
            <a:ext cx="1441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Raleway" pitchFamily="2" charset="0"/>
              </a:rPr>
              <a:t>Desvantagem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4B941-51B5-699A-7AB0-BD818053F5C0}"/>
              </a:ext>
            </a:extLst>
          </p:cNvPr>
          <p:cNvSpPr txBox="1"/>
          <p:nvPr/>
        </p:nvSpPr>
        <p:spPr>
          <a:xfrm>
            <a:off x="4709808" y="3238942"/>
            <a:ext cx="43491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latin typeface="Raleway"/>
              </a:rPr>
              <a:t>Maior erro amostral</a:t>
            </a:r>
            <a:endParaRPr lang="pt-BR" sz="1200" dirty="0">
              <a:latin typeface="Raleway" pitchFamily="2" charset="0"/>
            </a:endParaRPr>
          </a:p>
          <a:p>
            <a:endParaRPr lang="pt-BR" sz="1200" dirty="0">
              <a:latin typeface="Raleway" pitchFamily="2" charset="0"/>
            </a:endParaRPr>
          </a:p>
          <a:p>
            <a:r>
              <a:rPr lang="pt-BR" sz="1200" dirty="0">
                <a:latin typeface="Raleway"/>
              </a:rPr>
              <a:t>Requer tamanho parecido dos subgrupos</a:t>
            </a:r>
            <a:endParaRPr lang="pt-BR" sz="1200" dirty="0">
              <a:latin typeface="Raleway" pitchFamily="2" charset="0"/>
            </a:endParaRPr>
          </a:p>
        </p:txBody>
      </p:sp>
      <p:pic>
        <p:nvPicPr>
          <p:cNvPr id="1026" name="Picture 2" descr="cluster sampling">
            <a:extLst>
              <a:ext uri="{FF2B5EF4-FFF2-40B4-BE49-F238E27FC236}">
                <a16:creationId xmlns:a16="http://schemas.microsoft.com/office/drawing/2014/main" id="{7C124BB6-1405-49D4-3FA7-394CBDA07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95" y="284632"/>
            <a:ext cx="4100691" cy="248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356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 err="1"/>
              <a:t>Amostragem</a:t>
            </a:r>
            <a:r>
              <a:rPr lang="en" dirty="0"/>
              <a:t> </a:t>
            </a:r>
            <a:r>
              <a:rPr lang="en" dirty="0" err="1"/>
              <a:t>Clusterizada</a:t>
            </a:r>
            <a:r>
              <a:rPr lang="en" dirty="0"/>
              <a:t> - </a:t>
            </a:r>
            <a:r>
              <a:rPr lang="en" dirty="0" err="1"/>
              <a:t>Prática</a:t>
            </a:r>
            <a:endParaRPr dirty="0" err="1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3AEE326C-4F1E-08E6-4A7F-5C59C8E85D08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13</a:t>
            </a:r>
          </a:p>
        </p:txBody>
      </p:sp>
    </p:spTree>
    <p:extLst>
      <p:ext uri="{BB962C8B-B14F-4D97-AF65-F5344CB8AC3E}">
        <p14:creationId xmlns:p14="http://schemas.microsoft.com/office/powerpoint/2010/main" val="2443346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Probabilidade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03968115-11AB-4A73-4A41-90617CECAE08}"/>
              </a:ext>
            </a:extLst>
          </p:cNvPr>
          <p:cNvSpPr txBox="1">
            <a:spLocks/>
          </p:cNvSpPr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14</a:t>
            </a:r>
          </a:p>
        </p:txBody>
      </p:sp>
    </p:spTree>
    <p:extLst>
      <p:ext uri="{BB962C8B-B14F-4D97-AF65-F5344CB8AC3E}">
        <p14:creationId xmlns:p14="http://schemas.microsoft.com/office/powerpoint/2010/main" val="1260702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ea90fcb22_0_4008"/>
          <p:cNvSpPr txBox="1">
            <a:spLocks noGrp="1"/>
          </p:cNvSpPr>
          <p:nvPr>
            <p:ph type="title" idx="6"/>
          </p:nvPr>
        </p:nvSpPr>
        <p:spPr>
          <a:xfrm>
            <a:off x="0" y="0"/>
            <a:ext cx="3870000" cy="57785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Probabilidade</a:t>
            </a:r>
            <a:endParaRPr b="1" dirty="0">
              <a:latin typeface="Raleway" pitchFamily="2" charset="0"/>
            </a:endParaRPr>
          </a:p>
        </p:txBody>
      </p:sp>
      <p:sp>
        <p:nvSpPr>
          <p:cNvPr id="415" name="Google Shape;415;gfea90fcb22_0_4008"/>
          <p:cNvSpPr txBox="1"/>
          <p:nvPr/>
        </p:nvSpPr>
        <p:spPr>
          <a:xfrm>
            <a:off x="-1" y="587635"/>
            <a:ext cx="7187609" cy="64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en" dirty="0">
                <a:solidFill>
                  <a:srgbClr val="303030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A probabilidade de um evento se refere à possibilidade ou a quão provável é que um evento aleatório aconteça.</a:t>
            </a:r>
            <a:endParaRPr dirty="0">
              <a:solidFill>
                <a:srgbClr val="303030"/>
              </a:solidFill>
              <a:latin typeface="Raleway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Jogar os dados 🎲">
            <a:extLst>
              <a:ext uri="{FF2B5EF4-FFF2-40B4-BE49-F238E27FC236}">
                <a16:creationId xmlns:a16="http://schemas.microsoft.com/office/drawing/2014/main" id="{DEC5EF4D-ADDF-3D0A-5B7C-2652DE31D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00" y="1545272"/>
            <a:ext cx="642525" cy="64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82BCE1A-C3F9-B656-6574-A5B5CDC8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6" y="2366324"/>
            <a:ext cx="3634185" cy="218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15;gfea90fcb22_0_4008">
            <a:extLst>
              <a:ext uri="{FF2B5EF4-FFF2-40B4-BE49-F238E27FC236}">
                <a16:creationId xmlns:a16="http://schemas.microsoft.com/office/drawing/2014/main" id="{5977B12A-92D9-44F4-8555-0F78835E0CC4}"/>
              </a:ext>
            </a:extLst>
          </p:cNvPr>
          <p:cNvSpPr txBox="1"/>
          <p:nvPr/>
        </p:nvSpPr>
        <p:spPr>
          <a:xfrm>
            <a:off x="5150385" y="2733224"/>
            <a:ext cx="2831335" cy="149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pt-BR" dirty="0">
                <a:solidFill>
                  <a:srgbClr val="303030"/>
                </a:solidFill>
                <a:latin typeface="Raleway" pitchFamily="2" charset="0"/>
              </a:rPr>
              <a:t>Ao lançarmos um dado não viciado a probabilidade de cair a face com valor 5 é de 1/6 (0.167). E é a mesma para todas as faces.</a:t>
            </a:r>
            <a:endParaRPr dirty="0">
              <a:solidFill>
                <a:srgbClr val="303030"/>
              </a:solidFill>
              <a:latin typeface="Raleway" pitchFamily="2" charset="0"/>
              <a:sym typeface="Montserra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AEC244-8CD0-6720-AAD1-8F8C42ADE060}"/>
              </a:ext>
            </a:extLst>
          </p:cNvPr>
          <p:cNvSpPr/>
          <p:nvPr/>
        </p:nvSpPr>
        <p:spPr>
          <a:xfrm>
            <a:off x="5273750" y="2733223"/>
            <a:ext cx="2707970" cy="1213441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ea90fcb22_0_4008"/>
          <p:cNvSpPr txBox="1">
            <a:spLocks noGrp="1"/>
          </p:cNvSpPr>
          <p:nvPr>
            <p:ph type="title" idx="6"/>
          </p:nvPr>
        </p:nvSpPr>
        <p:spPr>
          <a:xfrm>
            <a:off x="221776" y="0"/>
            <a:ext cx="6688037" cy="586379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Probabilidade</a:t>
            </a:r>
            <a:r>
              <a:rPr lang="en" dirty="0"/>
              <a:t> x </a:t>
            </a:r>
            <a:r>
              <a:rPr lang="en" dirty="0" err="1"/>
              <a:t>Frequência</a:t>
            </a:r>
            <a:endParaRPr dirty="0" err="1"/>
          </a:p>
        </p:txBody>
      </p:sp>
      <p:sp>
        <p:nvSpPr>
          <p:cNvPr id="410" name="Google Shape;410;gfea90fcb22_0_4008"/>
          <p:cNvSpPr/>
          <p:nvPr/>
        </p:nvSpPr>
        <p:spPr>
          <a:xfrm>
            <a:off x="5011175" y="1235875"/>
            <a:ext cx="17838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“Rede social para programadores”</a:t>
            </a:r>
            <a:endParaRPr sz="15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5" name="Google Shape;415;gfea90fcb22_0_4008"/>
          <p:cNvSpPr txBox="1"/>
          <p:nvPr/>
        </p:nvSpPr>
        <p:spPr>
          <a:xfrm>
            <a:off x="-1" y="587635"/>
            <a:ext cx="7187609" cy="64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en" dirty="0">
                <a:solidFill>
                  <a:srgbClr val="303030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Uma distribuição descrever um agrupamento de dados e como esses dados se distribuem em um intervalo.</a:t>
            </a:r>
            <a:endParaRPr dirty="0">
              <a:solidFill>
                <a:srgbClr val="303030"/>
              </a:solidFill>
              <a:latin typeface="Raleway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82BCE1A-C3F9-B656-6574-A5B5CDC8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41" y="1578601"/>
            <a:ext cx="3634185" cy="218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15;gfea90fcb22_0_4008">
            <a:extLst>
              <a:ext uri="{FF2B5EF4-FFF2-40B4-BE49-F238E27FC236}">
                <a16:creationId xmlns:a16="http://schemas.microsoft.com/office/drawing/2014/main" id="{5977B12A-92D9-44F4-8555-0F78835E0CC4}"/>
              </a:ext>
            </a:extLst>
          </p:cNvPr>
          <p:cNvSpPr txBox="1"/>
          <p:nvPr/>
        </p:nvSpPr>
        <p:spPr>
          <a:xfrm>
            <a:off x="1078115" y="3789182"/>
            <a:ext cx="2356202" cy="96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pt-BR" dirty="0">
                <a:solidFill>
                  <a:srgbClr val="303030"/>
                </a:solidFill>
                <a:latin typeface="Raleway" pitchFamily="2" charset="0"/>
              </a:rPr>
              <a:t>Probabilidade de ocorrência de resultados em um experimento aleatório</a:t>
            </a:r>
            <a:endParaRPr dirty="0">
              <a:solidFill>
                <a:srgbClr val="303030"/>
              </a:solidFill>
              <a:latin typeface="Raleway" pitchFamily="2" charset="0"/>
              <a:sym typeface="Montserra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AEC244-8CD0-6720-AAD1-8F8C42ADE060}"/>
              </a:ext>
            </a:extLst>
          </p:cNvPr>
          <p:cNvSpPr/>
          <p:nvPr/>
        </p:nvSpPr>
        <p:spPr>
          <a:xfrm>
            <a:off x="1158949" y="3795363"/>
            <a:ext cx="2445487" cy="966907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415;gfea90fcb22_0_4008">
            <a:extLst>
              <a:ext uri="{FF2B5EF4-FFF2-40B4-BE49-F238E27FC236}">
                <a16:creationId xmlns:a16="http://schemas.microsoft.com/office/drawing/2014/main" id="{E3E1D307-CEA8-F315-59BB-644F37C379E0}"/>
              </a:ext>
            </a:extLst>
          </p:cNvPr>
          <p:cNvSpPr txBox="1"/>
          <p:nvPr/>
        </p:nvSpPr>
        <p:spPr>
          <a:xfrm>
            <a:off x="1477532" y="1242800"/>
            <a:ext cx="1676401" cy="3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en" b="1" dirty="0">
                <a:solidFill>
                  <a:srgbClr val="303030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Probabilidade</a:t>
            </a:r>
            <a:endParaRPr b="1" dirty="0">
              <a:solidFill>
                <a:srgbClr val="303030"/>
              </a:solidFill>
              <a:latin typeface="Raleway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415;gfea90fcb22_0_4008">
            <a:extLst>
              <a:ext uri="{FF2B5EF4-FFF2-40B4-BE49-F238E27FC236}">
                <a16:creationId xmlns:a16="http://schemas.microsoft.com/office/drawing/2014/main" id="{4D740B26-F510-28AB-57FF-ACEA578D48E8}"/>
              </a:ext>
            </a:extLst>
          </p:cNvPr>
          <p:cNvSpPr txBox="1"/>
          <p:nvPr/>
        </p:nvSpPr>
        <p:spPr>
          <a:xfrm>
            <a:off x="6010939" y="1239945"/>
            <a:ext cx="1676401" cy="3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en" b="1" dirty="0">
                <a:solidFill>
                  <a:srgbClr val="303030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Frequência</a:t>
            </a:r>
            <a:endParaRPr b="1" dirty="0">
              <a:solidFill>
                <a:srgbClr val="303030"/>
              </a:solidFill>
              <a:latin typeface="Raleway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415;gfea90fcb22_0_4008">
            <a:extLst>
              <a:ext uri="{FF2B5EF4-FFF2-40B4-BE49-F238E27FC236}">
                <a16:creationId xmlns:a16="http://schemas.microsoft.com/office/drawing/2014/main" id="{ECDE7944-B168-E206-6BB5-8AB63DEC122E}"/>
              </a:ext>
            </a:extLst>
          </p:cNvPr>
          <p:cNvSpPr txBox="1"/>
          <p:nvPr/>
        </p:nvSpPr>
        <p:spPr>
          <a:xfrm>
            <a:off x="5714555" y="3846340"/>
            <a:ext cx="1972785" cy="760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pt-BR" dirty="0">
                <a:solidFill>
                  <a:srgbClr val="303030"/>
                </a:solidFill>
                <a:latin typeface="Raleway" pitchFamily="2" charset="0"/>
                <a:sym typeface="Montserrat"/>
              </a:rPr>
              <a:t>Contagem de ocorrência dentro dos intervalos</a:t>
            </a:r>
            <a:endParaRPr dirty="0">
              <a:solidFill>
                <a:srgbClr val="303030"/>
              </a:solidFill>
              <a:latin typeface="Raleway" pitchFamily="2" charset="0"/>
              <a:sym typeface="Montserra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F7A145-C4B2-AFFE-E0F8-CCC9417C746F}"/>
              </a:ext>
            </a:extLst>
          </p:cNvPr>
          <p:cNvSpPr/>
          <p:nvPr/>
        </p:nvSpPr>
        <p:spPr>
          <a:xfrm>
            <a:off x="5534573" y="3769645"/>
            <a:ext cx="2445487" cy="966907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C476A-961B-A36D-E937-604795E2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175" y="1568943"/>
            <a:ext cx="3484239" cy="216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36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variáveis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F4CB8ABE-E4EB-FDA1-8112-98BD903E6585}"/>
              </a:ext>
            </a:extLst>
          </p:cNvPr>
          <p:cNvSpPr txBox="1">
            <a:spLocks/>
          </p:cNvSpPr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16</a:t>
            </a:r>
          </a:p>
        </p:txBody>
      </p:sp>
    </p:spTree>
    <p:extLst>
      <p:ext uri="{BB962C8B-B14F-4D97-AF65-F5344CB8AC3E}">
        <p14:creationId xmlns:p14="http://schemas.microsoft.com/office/powerpoint/2010/main" val="4107579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Variáveis algébricas x aleatórias</a:t>
            </a:r>
            <a:endParaRPr sz="11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" name="Google Shape;415;gfea90fcb22_0_4008">
            <a:extLst>
              <a:ext uri="{FF2B5EF4-FFF2-40B4-BE49-F238E27FC236}">
                <a16:creationId xmlns:a16="http://schemas.microsoft.com/office/drawing/2014/main" id="{ECB71D5D-0334-C2DF-B6BC-80CF3521F80E}"/>
              </a:ext>
            </a:extLst>
          </p:cNvPr>
          <p:cNvSpPr txBox="1"/>
          <p:nvPr/>
        </p:nvSpPr>
        <p:spPr>
          <a:xfrm>
            <a:off x="0" y="753702"/>
            <a:ext cx="1676401" cy="3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en" sz="1600" b="1" dirty="0">
                <a:solidFill>
                  <a:srgbClr val="303030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Algébricas</a:t>
            </a:r>
            <a:endParaRPr sz="1600" b="1" dirty="0">
              <a:solidFill>
                <a:srgbClr val="303030"/>
              </a:solidFill>
              <a:latin typeface="Raleway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415;gfea90fcb22_0_4008">
            <a:extLst>
              <a:ext uri="{FF2B5EF4-FFF2-40B4-BE49-F238E27FC236}">
                <a16:creationId xmlns:a16="http://schemas.microsoft.com/office/drawing/2014/main" id="{AAC1DF0D-9473-5A92-0CC6-852E92D8D752}"/>
              </a:ext>
            </a:extLst>
          </p:cNvPr>
          <p:cNvSpPr txBox="1"/>
          <p:nvPr/>
        </p:nvSpPr>
        <p:spPr>
          <a:xfrm>
            <a:off x="0" y="1117250"/>
            <a:ext cx="3902149" cy="911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pt-BR" sz="1200" dirty="0">
                <a:solidFill>
                  <a:srgbClr val="303030"/>
                </a:solidFill>
                <a:latin typeface="Raleway" pitchFamily="2" charset="0"/>
              </a:rPr>
              <a:t>"Definimos como expressão algébrica uma expressão que contém letras e números, separados por operações básicas da Matemática, como a adição e a multiplicação.</a:t>
            </a:r>
            <a:endParaRPr sz="1200" dirty="0">
              <a:solidFill>
                <a:srgbClr val="303030"/>
              </a:solidFill>
              <a:latin typeface="Raleway" pitchFamily="2" charset="0"/>
              <a:sym typeface="Montserrat"/>
            </a:endParaRPr>
          </a:p>
        </p:txBody>
      </p:sp>
      <p:sp>
        <p:nvSpPr>
          <p:cNvPr id="6" name="Google Shape;415;gfea90fcb22_0_4008">
            <a:extLst>
              <a:ext uri="{FF2B5EF4-FFF2-40B4-BE49-F238E27FC236}">
                <a16:creationId xmlns:a16="http://schemas.microsoft.com/office/drawing/2014/main" id="{04DB1307-F5E4-93E8-6035-E8BFCECC04D0}"/>
              </a:ext>
            </a:extLst>
          </p:cNvPr>
          <p:cNvSpPr txBox="1"/>
          <p:nvPr/>
        </p:nvSpPr>
        <p:spPr>
          <a:xfrm>
            <a:off x="1254649" y="2181260"/>
            <a:ext cx="1084521" cy="32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pt-BR" dirty="0">
                <a:solidFill>
                  <a:srgbClr val="303030"/>
                </a:solidFill>
                <a:latin typeface="Raleway" pitchFamily="2" charset="0"/>
                <a:sym typeface="Montserrat"/>
              </a:rPr>
              <a:t>x + 1 = 5</a:t>
            </a:r>
            <a:endParaRPr dirty="0">
              <a:solidFill>
                <a:srgbClr val="303030"/>
              </a:solidFill>
              <a:latin typeface="Raleway" pitchFamily="2" charset="0"/>
              <a:sym typeface="Montserra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BFD163-D28E-29B4-5AD9-FAB271E7BE0A}"/>
              </a:ext>
            </a:extLst>
          </p:cNvPr>
          <p:cNvSpPr/>
          <p:nvPr/>
        </p:nvSpPr>
        <p:spPr>
          <a:xfrm>
            <a:off x="1422998" y="2211328"/>
            <a:ext cx="765544" cy="267877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CB3572-8824-DEE6-85AB-4C28DD2D4FD3}"/>
              </a:ext>
            </a:extLst>
          </p:cNvPr>
          <p:cNvSpPr/>
          <p:nvPr/>
        </p:nvSpPr>
        <p:spPr>
          <a:xfrm>
            <a:off x="1180218" y="2539343"/>
            <a:ext cx="1254642" cy="829342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Google Shape;415;gfea90fcb22_0_4008">
            <a:extLst>
              <a:ext uri="{FF2B5EF4-FFF2-40B4-BE49-F238E27FC236}">
                <a16:creationId xmlns:a16="http://schemas.microsoft.com/office/drawing/2014/main" id="{774A4533-8BC4-C363-5ED2-9ED43CFB95A0}"/>
              </a:ext>
            </a:extLst>
          </p:cNvPr>
          <p:cNvSpPr txBox="1"/>
          <p:nvPr/>
        </p:nvSpPr>
        <p:spPr>
          <a:xfrm>
            <a:off x="946302" y="2539342"/>
            <a:ext cx="1552352" cy="82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pt-BR" sz="1200" dirty="0">
                <a:solidFill>
                  <a:srgbClr val="303030"/>
                </a:solidFill>
                <a:latin typeface="Raleway" pitchFamily="2" charset="0"/>
              </a:rPr>
              <a:t>“x” é desconhecido mas pode ser encontrado</a:t>
            </a:r>
            <a:endParaRPr sz="1200" dirty="0">
              <a:solidFill>
                <a:srgbClr val="303030"/>
              </a:solidFill>
              <a:latin typeface="Raleway" pitchFamily="2" charset="0"/>
              <a:sym typeface="Montserrat"/>
            </a:endParaRPr>
          </a:p>
        </p:txBody>
      </p:sp>
      <p:sp>
        <p:nvSpPr>
          <p:cNvPr id="11" name="Google Shape;415;gfea90fcb22_0_4008">
            <a:extLst>
              <a:ext uri="{FF2B5EF4-FFF2-40B4-BE49-F238E27FC236}">
                <a16:creationId xmlns:a16="http://schemas.microsoft.com/office/drawing/2014/main" id="{2A0D03D3-5721-96D5-0FDC-EFF3965B30E6}"/>
              </a:ext>
            </a:extLst>
          </p:cNvPr>
          <p:cNvSpPr txBox="1"/>
          <p:nvPr/>
        </p:nvSpPr>
        <p:spPr>
          <a:xfrm>
            <a:off x="1229838" y="3594586"/>
            <a:ext cx="1084521" cy="32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pt-BR" dirty="0">
                <a:solidFill>
                  <a:srgbClr val="303030"/>
                </a:solidFill>
                <a:latin typeface="Raleway" pitchFamily="2" charset="0"/>
                <a:sym typeface="Montserrat"/>
              </a:rPr>
              <a:t>x = y + 2</a:t>
            </a:r>
            <a:endParaRPr dirty="0">
              <a:solidFill>
                <a:srgbClr val="303030"/>
              </a:solidFill>
              <a:latin typeface="Raleway" pitchFamily="2" charset="0"/>
              <a:sym typeface="Montserra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E6F682-8A13-7D58-ADBA-DF2E6A97DB03}"/>
              </a:ext>
            </a:extLst>
          </p:cNvPr>
          <p:cNvSpPr/>
          <p:nvPr/>
        </p:nvSpPr>
        <p:spPr>
          <a:xfrm>
            <a:off x="1398187" y="3624654"/>
            <a:ext cx="765544" cy="267877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856FEC-AAF7-06B8-CB66-2686E3F0C007}"/>
              </a:ext>
            </a:extLst>
          </p:cNvPr>
          <p:cNvSpPr/>
          <p:nvPr/>
        </p:nvSpPr>
        <p:spPr>
          <a:xfrm>
            <a:off x="1155407" y="3952669"/>
            <a:ext cx="1254642" cy="501944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Google Shape;415;gfea90fcb22_0_4008">
            <a:extLst>
              <a:ext uri="{FF2B5EF4-FFF2-40B4-BE49-F238E27FC236}">
                <a16:creationId xmlns:a16="http://schemas.microsoft.com/office/drawing/2014/main" id="{63A682E1-E53B-6519-E409-7499CAD77250}"/>
              </a:ext>
            </a:extLst>
          </p:cNvPr>
          <p:cNvSpPr txBox="1"/>
          <p:nvPr/>
        </p:nvSpPr>
        <p:spPr>
          <a:xfrm>
            <a:off x="921491" y="3952668"/>
            <a:ext cx="1552352" cy="50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pt-BR" sz="1200" dirty="0">
                <a:solidFill>
                  <a:srgbClr val="303030"/>
                </a:solidFill>
                <a:latin typeface="Raleway" pitchFamily="2" charset="0"/>
              </a:rPr>
              <a:t>Um valor foi atribuído a “X”</a:t>
            </a:r>
            <a:endParaRPr sz="1200" dirty="0">
              <a:solidFill>
                <a:srgbClr val="303030"/>
              </a:solidFill>
              <a:latin typeface="Raleway" pitchFamily="2" charset="0"/>
              <a:sym typeface="Montserra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2C1447-AA6D-DBC7-9337-90FFC42B74D4}"/>
              </a:ext>
            </a:extLst>
          </p:cNvPr>
          <p:cNvCxnSpPr>
            <a:cxnSpLocks/>
          </p:cNvCxnSpPr>
          <p:nvPr/>
        </p:nvCxnSpPr>
        <p:spPr>
          <a:xfrm>
            <a:off x="4157330" y="753702"/>
            <a:ext cx="0" cy="392462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415;gfea90fcb22_0_4008">
            <a:extLst>
              <a:ext uri="{FF2B5EF4-FFF2-40B4-BE49-F238E27FC236}">
                <a16:creationId xmlns:a16="http://schemas.microsoft.com/office/drawing/2014/main" id="{8B43DDE2-1E5D-A100-39D6-D658A41A1819}"/>
              </a:ext>
            </a:extLst>
          </p:cNvPr>
          <p:cNvSpPr txBox="1"/>
          <p:nvPr/>
        </p:nvSpPr>
        <p:spPr>
          <a:xfrm>
            <a:off x="4065181" y="709367"/>
            <a:ext cx="1676401" cy="3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</a:pPr>
            <a:r>
              <a:rPr lang="en" sz="1600" b="1" dirty="0">
                <a:solidFill>
                  <a:srgbClr val="303030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Aleatória</a:t>
            </a:r>
            <a:endParaRPr sz="1600" b="1" dirty="0">
              <a:solidFill>
                <a:srgbClr val="303030"/>
              </a:solidFill>
              <a:latin typeface="Raleway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415;gfea90fcb22_0_4008">
            <a:extLst>
              <a:ext uri="{FF2B5EF4-FFF2-40B4-BE49-F238E27FC236}">
                <a16:creationId xmlns:a16="http://schemas.microsoft.com/office/drawing/2014/main" id="{3195D360-3CDF-6325-0895-2A28107D9F57}"/>
              </a:ext>
            </a:extLst>
          </p:cNvPr>
          <p:cNvSpPr txBox="1"/>
          <p:nvPr/>
        </p:nvSpPr>
        <p:spPr>
          <a:xfrm>
            <a:off x="4157330" y="1114472"/>
            <a:ext cx="3902149" cy="71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solidFill>
                  <a:srgbClr val="303030"/>
                </a:solidFill>
                <a:latin typeface="Raleway" pitchFamily="2" charset="0"/>
              </a:rPr>
              <a:t>Uma variável aleatória é aquela cujo valor é sujeito a variações devido a aleatoriedade.</a:t>
            </a:r>
          </a:p>
          <a:p>
            <a:r>
              <a:rPr lang="pt-BR" sz="1200" dirty="0">
                <a:solidFill>
                  <a:srgbClr val="303030"/>
                </a:solidFill>
                <a:latin typeface="Raleway" pitchFamily="2" charset="0"/>
              </a:rPr>
              <a:t>Há dois tipos: </a:t>
            </a:r>
            <a:r>
              <a:rPr lang="pt-BR" sz="1200" b="1" dirty="0">
                <a:solidFill>
                  <a:srgbClr val="303030"/>
                </a:solidFill>
                <a:latin typeface="Raleway" pitchFamily="2" charset="0"/>
              </a:rPr>
              <a:t>Discreta e Contínua</a:t>
            </a:r>
            <a:r>
              <a:rPr lang="pt-BR" sz="1200" dirty="0">
                <a:solidFill>
                  <a:srgbClr val="303030"/>
                </a:solidFill>
                <a:latin typeface="Raleway" pitchFamily="2" charset="0"/>
              </a:rPr>
              <a:t>.</a:t>
            </a:r>
            <a:endParaRPr sz="1200" dirty="0">
              <a:solidFill>
                <a:srgbClr val="303030"/>
              </a:solidFill>
              <a:latin typeface="Raleway" pitchFamily="2" charset="0"/>
              <a:sym typeface="Montserrat"/>
            </a:endParaRPr>
          </a:p>
        </p:txBody>
      </p:sp>
      <p:sp>
        <p:nvSpPr>
          <p:cNvPr id="21" name="Google Shape;415;gfea90fcb22_0_4008">
            <a:extLst>
              <a:ext uri="{FF2B5EF4-FFF2-40B4-BE49-F238E27FC236}">
                <a16:creationId xmlns:a16="http://schemas.microsoft.com/office/drawing/2014/main" id="{EF0E99FD-D704-0E3B-5005-6183F780A982}"/>
              </a:ext>
            </a:extLst>
          </p:cNvPr>
          <p:cNvSpPr txBox="1"/>
          <p:nvPr/>
        </p:nvSpPr>
        <p:spPr>
          <a:xfrm>
            <a:off x="4182141" y="2052099"/>
            <a:ext cx="3902149" cy="71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solidFill>
                  <a:srgbClr val="303030"/>
                </a:solidFill>
                <a:latin typeface="Raleway" pitchFamily="2" charset="0"/>
              </a:rPr>
              <a:t>Quando “x” é uma variável aleatória e possui um conjunto de valores podendo assumir qualquer desses valores aleatoriamente.</a:t>
            </a:r>
            <a:endParaRPr sz="1200" dirty="0">
              <a:solidFill>
                <a:srgbClr val="303030"/>
              </a:solidFill>
              <a:latin typeface="Raleway" pitchFamily="2" charset="0"/>
              <a:sym typeface="Montserra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CD9D0A-3EBA-62C9-18C2-5499D4C8CF80}"/>
              </a:ext>
            </a:extLst>
          </p:cNvPr>
          <p:cNvSpPr txBox="1"/>
          <p:nvPr/>
        </p:nvSpPr>
        <p:spPr>
          <a:xfrm>
            <a:off x="4233549" y="3040588"/>
            <a:ext cx="37195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303030"/>
                </a:solidFill>
                <a:latin typeface="Raleway" pitchFamily="2" charset="0"/>
              </a:rPr>
              <a:t>Exemplo</a:t>
            </a:r>
            <a:r>
              <a:rPr lang="pt-BR" dirty="0">
                <a:latin typeface="Raleway" pitchFamily="2" charset="0"/>
              </a:rPr>
              <a:t>:</a:t>
            </a:r>
          </a:p>
          <a:p>
            <a:endParaRPr lang="pt-BR" dirty="0">
              <a:latin typeface="Raleway" pitchFamily="2" charset="0"/>
            </a:endParaRPr>
          </a:p>
          <a:p>
            <a:r>
              <a:rPr lang="pt-BR" sz="1200" dirty="0">
                <a:solidFill>
                  <a:srgbClr val="303030"/>
                </a:solidFill>
                <a:latin typeface="Raleway" pitchFamily="2" charset="0"/>
              </a:rPr>
              <a:t>- A frequência de vezes que o dado caiu com a face nº 2 para cima. Ele pode assumir qualquer valor dentro da amostra </a:t>
            </a:r>
          </a:p>
        </p:txBody>
      </p:sp>
      <p:pic>
        <p:nvPicPr>
          <p:cNvPr id="23" name="Picture 2" descr="Jogar os dados 🎲">
            <a:extLst>
              <a:ext uri="{FF2B5EF4-FFF2-40B4-BE49-F238E27FC236}">
                <a16:creationId xmlns:a16="http://schemas.microsoft.com/office/drawing/2014/main" id="{CBBF7A45-0799-7CD5-100B-69B767F6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162" y="3506059"/>
            <a:ext cx="642525" cy="64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Variáveis aleatórias</a:t>
            </a:r>
            <a:endParaRPr sz="11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9A94D3-4D20-0A3E-01CD-6E6F29F98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53295"/>
              </p:ext>
            </p:extLst>
          </p:nvPr>
        </p:nvGraphicFramePr>
        <p:xfrm>
          <a:off x="1286646" y="987232"/>
          <a:ext cx="6570707" cy="3262312"/>
        </p:xfrm>
        <a:graphic>
          <a:graphicData uri="http://schemas.openxmlformats.org/drawingml/2006/table">
            <a:tbl>
              <a:tblPr/>
              <a:tblGrid>
                <a:gridCol w="1946582">
                  <a:extLst>
                    <a:ext uri="{9D8B030D-6E8A-4147-A177-3AD203B41FA5}">
                      <a16:colId xmlns:a16="http://schemas.microsoft.com/office/drawing/2014/main" val="2566500273"/>
                    </a:ext>
                  </a:extLst>
                </a:gridCol>
                <a:gridCol w="2161103">
                  <a:extLst>
                    <a:ext uri="{9D8B030D-6E8A-4147-A177-3AD203B41FA5}">
                      <a16:colId xmlns:a16="http://schemas.microsoft.com/office/drawing/2014/main" val="64491714"/>
                    </a:ext>
                  </a:extLst>
                </a:gridCol>
                <a:gridCol w="2463022">
                  <a:extLst>
                    <a:ext uri="{9D8B030D-6E8A-4147-A177-3AD203B41FA5}">
                      <a16:colId xmlns:a16="http://schemas.microsoft.com/office/drawing/2014/main" val="2025440588"/>
                    </a:ext>
                  </a:extLst>
                </a:gridCol>
              </a:tblGrid>
              <a:tr h="8660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 b="1" i="0" u="none" strike="noStrike">
                          <a:solidFill>
                            <a:srgbClr val="FFFFFF"/>
                          </a:solidFill>
                          <a:effectLst/>
                          <a:latin typeface="Raleway" pitchFamily="2" charset="0"/>
                        </a:rPr>
                        <a:t>Tipo de variável aleatória</a:t>
                      </a:r>
                      <a:endParaRPr lang="pt-BR" sz="1200">
                        <a:effectLst/>
                        <a:latin typeface="Raleway" pitchFamily="2" charset="0"/>
                      </a:endParaRPr>
                    </a:p>
                  </a:txBody>
                  <a:tcPr marL="79452" marR="79452" marT="39726" marB="39726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 b="1" i="0" u="none" strike="noStrike">
                          <a:solidFill>
                            <a:srgbClr val="FFFFFF"/>
                          </a:solidFill>
                          <a:effectLst/>
                          <a:latin typeface="Raleway" pitchFamily="2" charset="0"/>
                        </a:rPr>
                        <a:t>Característica de valores que pode assumir</a:t>
                      </a:r>
                      <a:endParaRPr lang="pt-BR" sz="1200">
                        <a:effectLst/>
                        <a:latin typeface="Raleway" pitchFamily="2" charset="0"/>
                      </a:endParaRPr>
                    </a:p>
                  </a:txBody>
                  <a:tcPr marL="79452" marR="79452" marT="39726" marB="39726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 b="1" i="0" u="none" strike="noStrike">
                          <a:solidFill>
                            <a:srgbClr val="FFFFFF"/>
                          </a:solidFill>
                          <a:effectLst/>
                          <a:latin typeface="Raleway" pitchFamily="2" charset="0"/>
                        </a:rPr>
                        <a:t>Exemplos</a:t>
                      </a:r>
                      <a:endParaRPr lang="pt-BR" sz="1200">
                        <a:effectLst/>
                        <a:latin typeface="Raleway" pitchFamily="2" charset="0"/>
                      </a:endParaRPr>
                    </a:p>
                  </a:txBody>
                  <a:tcPr marL="79452" marR="79452" marT="39726" marB="39726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89695"/>
                  </a:ext>
                </a:extLst>
              </a:tr>
              <a:tr h="1299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i="0" u="none" strike="noStrike" cap="none" dirty="0">
                          <a:solidFill>
                            <a:srgbClr val="303030"/>
                          </a:solidFill>
                          <a:latin typeface="Raleway" pitchFamily="2" charset="0"/>
                          <a:cs typeface="Arial"/>
                          <a:sym typeface="Arial"/>
                        </a:rPr>
                        <a:t>Discreta</a:t>
                      </a:r>
                    </a:p>
                  </a:txBody>
                  <a:tcPr marL="79452" marR="79452" marT="39726" marB="39726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303030"/>
                          </a:solidFill>
                          <a:latin typeface="Raleway" pitchFamily="2" charset="0"/>
                          <a:cs typeface="Arial"/>
                          <a:sym typeface="Arial"/>
                        </a:rPr>
                        <a:t>Valores distintos (“separados”) ou finitos (contáveis)</a:t>
                      </a:r>
                    </a:p>
                  </a:txBody>
                  <a:tcPr marL="79452" marR="79452" marT="39726" marB="39726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pt-BR" sz="1200" b="0" i="0" u="none" strike="noStrike" cap="none" dirty="0">
                          <a:solidFill>
                            <a:srgbClr val="303030"/>
                          </a:solidFill>
                          <a:latin typeface="Raleway" pitchFamily="2" charset="0"/>
                          <a:ea typeface="+mn-ea"/>
                          <a:cs typeface="Arial"/>
                          <a:sym typeface="Arial"/>
                        </a:rPr>
                        <a:t>Jogar uma moeda (cara ou coroa)</a:t>
                      </a:r>
                    </a:p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pt-BR" sz="1200" b="0" i="0" u="none" strike="noStrike" cap="none" dirty="0">
                          <a:solidFill>
                            <a:srgbClr val="303030"/>
                          </a:solidFill>
                          <a:latin typeface="Raleway" pitchFamily="2" charset="0"/>
                          <a:ea typeface="+mn-ea"/>
                          <a:cs typeface="Arial"/>
                          <a:sym typeface="Arial"/>
                        </a:rPr>
                        <a:t>Quantidade de pessoas que visitam uma loja</a:t>
                      </a:r>
                    </a:p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pt-BR" sz="1200" b="0" i="0" u="none" strike="noStrike" cap="none" dirty="0">
                          <a:solidFill>
                            <a:srgbClr val="303030"/>
                          </a:solidFill>
                          <a:latin typeface="Raleway" pitchFamily="2" charset="0"/>
                          <a:ea typeface="+mn-ea"/>
                          <a:cs typeface="Arial"/>
                          <a:sym typeface="Arial"/>
                        </a:rPr>
                        <a:t>Teste de Covid (positivo ou negativo)</a:t>
                      </a:r>
                    </a:p>
                  </a:txBody>
                  <a:tcPr marL="79452" marR="79452" marT="39726" marB="39726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471870"/>
                  </a:ext>
                </a:extLst>
              </a:tr>
              <a:tr h="10964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i="0" u="none" strike="noStrike" cap="none" dirty="0">
                          <a:solidFill>
                            <a:srgbClr val="303030"/>
                          </a:solidFill>
                          <a:latin typeface="Raleway" pitchFamily="2" charset="0"/>
                          <a:ea typeface="+mn-ea"/>
                          <a:cs typeface="Arial"/>
                          <a:sym typeface="Arial"/>
                        </a:rPr>
                        <a:t>Contínua</a:t>
                      </a:r>
                    </a:p>
                  </a:txBody>
                  <a:tcPr marL="79452" marR="79452" marT="39726" marB="39726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1200" b="0" i="0" u="none" strike="noStrike" cap="none" dirty="0">
                          <a:solidFill>
                            <a:srgbClr val="303030"/>
                          </a:solidFill>
                          <a:latin typeface="Raleway" pitchFamily="2" charset="0"/>
                          <a:ea typeface="+mn-ea"/>
                          <a:cs typeface="Arial"/>
                          <a:sym typeface="Arial"/>
                        </a:rPr>
                        <a:t>Valores em intervalo contínuo (infinitos)</a:t>
                      </a:r>
                    </a:p>
                  </a:txBody>
                  <a:tcPr marL="79452" marR="79452" marT="39726" marB="39726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pt-BR" sz="1200" b="0" i="0" u="none" strike="noStrike" cap="none" dirty="0">
                          <a:solidFill>
                            <a:srgbClr val="303030"/>
                          </a:solidFill>
                          <a:latin typeface="Raleway" pitchFamily="2" charset="0"/>
                          <a:ea typeface="+mn-ea"/>
                          <a:cs typeface="Arial"/>
                          <a:sym typeface="Arial"/>
                        </a:rPr>
                        <a:t>Distância que uma moeda viaja ao ser arremessada (1cm, 1.1 cm, 1.11 cm)</a:t>
                      </a:r>
                    </a:p>
                    <a:p>
                      <a:pPr marL="285750" marR="0" indent="-28575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pt-BR" sz="1200" b="0" i="0" u="none" strike="noStrike" cap="none" dirty="0">
                          <a:solidFill>
                            <a:srgbClr val="303030"/>
                          </a:solidFill>
                          <a:latin typeface="Raleway" pitchFamily="2" charset="0"/>
                          <a:ea typeface="+mn-ea"/>
                          <a:cs typeface="Arial"/>
                          <a:sym typeface="Arial"/>
                        </a:rPr>
                        <a:t>pH médio de rios e oceanos</a:t>
                      </a:r>
                    </a:p>
                    <a:p>
                      <a:pPr marL="285750" marR="0" indent="-285750" algn="ctr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pt-BR" sz="1200" b="0" i="0" u="none" strike="noStrike" cap="none" dirty="0">
                          <a:solidFill>
                            <a:srgbClr val="303030"/>
                          </a:solidFill>
                          <a:latin typeface="Raleway" pitchFamily="2" charset="0"/>
                          <a:ea typeface="+mn-ea"/>
                          <a:cs typeface="Arial"/>
                          <a:sym typeface="Arial"/>
                        </a:rPr>
                        <a:t>Temperatura em um dia</a:t>
                      </a:r>
                    </a:p>
                  </a:txBody>
                  <a:tcPr marL="79452" marR="79452" marT="39726" marB="39726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200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93C93CA-D584-83BE-638C-87C4C1581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11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Variáveis aleatórias</a:t>
            </a:r>
            <a:endParaRPr sz="11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93C93CA-D584-83BE-638C-87C4C1581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196A5C-AB0D-BEB9-A3C2-B8C4D80E94E6}"/>
              </a:ext>
            </a:extLst>
          </p:cNvPr>
          <p:cNvSpPr txBox="1"/>
          <p:nvPr/>
        </p:nvSpPr>
        <p:spPr>
          <a:xfrm>
            <a:off x="511790" y="1842447"/>
            <a:ext cx="22262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3D2CDD8-DF09-1699-1F6A-109776CF681C}"/>
              </a:ext>
            </a:extLst>
          </p:cNvPr>
          <p:cNvSpPr txBox="1"/>
          <p:nvPr/>
        </p:nvSpPr>
        <p:spPr>
          <a:xfrm>
            <a:off x="2989127" y="1459318"/>
            <a:ext cx="105604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1" dirty="0">
                <a:latin typeface="Raleway"/>
              </a:rPr>
              <a:t>Discreta</a:t>
            </a:r>
            <a:endParaRPr lang="pt-BR" sz="1600" b="1" dirty="0">
              <a:latin typeface="Raleway" pitchFamily="2" charset="0"/>
            </a:endParaRPr>
          </a:p>
        </p:txBody>
      </p:sp>
      <p:sp>
        <p:nvSpPr>
          <p:cNvPr id="9" name="Arrow: Right 2">
            <a:extLst>
              <a:ext uri="{FF2B5EF4-FFF2-40B4-BE49-F238E27FC236}">
                <a16:creationId xmlns:a16="http://schemas.microsoft.com/office/drawing/2014/main" id="{21B476CD-FF89-625C-C86A-AC64799D79CF}"/>
              </a:ext>
            </a:extLst>
          </p:cNvPr>
          <p:cNvSpPr/>
          <p:nvPr/>
        </p:nvSpPr>
        <p:spPr>
          <a:xfrm>
            <a:off x="4051004" y="1375705"/>
            <a:ext cx="563526" cy="531073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4C706656-9D30-88CB-9D23-E1020A05099B}"/>
              </a:ext>
            </a:extLst>
          </p:cNvPr>
          <p:cNvSpPr/>
          <p:nvPr/>
        </p:nvSpPr>
        <p:spPr>
          <a:xfrm>
            <a:off x="5007935" y="872037"/>
            <a:ext cx="3104707" cy="1489505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1306148D-C067-79EB-0E60-E208353C1EF5}"/>
              </a:ext>
            </a:extLst>
          </p:cNvPr>
          <p:cNvSpPr txBox="1"/>
          <p:nvPr/>
        </p:nvSpPr>
        <p:spPr>
          <a:xfrm>
            <a:off x="5231218" y="1037377"/>
            <a:ext cx="2658139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latin typeface="Raleway"/>
              </a:rPr>
              <a:t>- Número de filhos</a:t>
            </a:r>
          </a:p>
          <a:p>
            <a:endParaRPr lang="pt-BR" dirty="0">
              <a:latin typeface="Raleway"/>
            </a:endParaRPr>
          </a:p>
          <a:p>
            <a:r>
              <a:rPr lang="pt-BR" dirty="0">
                <a:latin typeface="Raleway"/>
              </a:rPr>
              <a:t>- Número de acessos ao APP</a:t>
            </a:r>
          </a:p>
          <a:p>
            <a:endParaRPr lang="pt-BR" dirty="0">
              <a:latin typeface="Raleway"/>
            </a:endParaRPr>
          </a:p>
          <a:p>
            <a:r>
              <a:rPr lang="pt-BR" dirty="0">
                <a:latin typeface="Raleway"/>
              </a:rPr>
              <a:t>- Número de acidentes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3E997030-9D1B-ECF4-3C44-C2C663A64758}"/>
              </a:ext>
            </a:extLst>
          </p:cNvPr>
          <p:cNvSpPr txBox="1"/>
          <p:nvPr/>
        </p:nvSpPr>
        <p:spPr>
          <a:xfrm>
            <a:off x="2895297" y="3544257"/>
            <a:ext cx="124767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Raleway" pitchFamily="2" charset="0"/>
              </a:defRPr>
            </a:lvl1pPr>
          </a:lstStyle>
          <a:p>
            <a:r>
              <a:rPr lang="pt-BR" dirty="0">
                <a:latin typeface="Raleway"/>
              </a:rPr>
              <a:t>Contínua</a:t>
            </a:r>
            <a:endParaRPr lang="pt-BR" dirty="0"/>
          </a:p>
        </p:txBody>
      </p:sp>
      <p:sp>
        <p:nvSpPr>
          <p:cNvPr id="17" name="Arrow: Right 6">
            <a:extLst>
              <a:ext uri="{FF2B5EF4-FFF2-40B4-BE49-F238E27FC236}">
                <a16:creationId xmlns:a16="http://schemas.microsoft.com/office/drawing/2014/main" id="{F4124AC7-8091-5148-BA2E-073D5EC2F5C0}"/>
              </a:ext>
            </a:extLst>
          </p:cNvPr>
          <p:cNvSpPr/>
          <p:nvPr/>
        </p:nvSpPr>
        <p:spPr>
          <a:xfrm>
            <a:off x="4051004" y="3443584"/>
            <a:ext cx="563526" cy="531073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: Rounded Corners 7">
            <a:extLst>
              <a:ext uri="{FF2B5EF4-FFF2-40B4-BE49-F238E27FC236}">
                <a16:creationId xmlns:a16="http://schemas.microsoft.com/office/drawing/2014/main" id="{BD948C47-8A46-3667-9B2F-74289F267223}"/>
              </a:ext>
            </a:extLst>
          </p:cNvPr>
          <p:cNvSpPr/>
          <p:nvPr/>
        </p:nvSpPr>
        <p:spPr>
          <a:xfrm>
            <a:off x="5007935" y="2939916"/>
            <a:ext cx="3104707" cy="1489505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197AD5BF-3067-9BA3-171A-599AB6CC33A6}"/>
              </a:ext>
            </a:extLst>
          </p:cNvPr>
          <p:cNvSpPr txBox="1"/>
          <p:nvPr/>
        </p:nvSpPr>
        <p:spPr>
          <a:xfrm>
            <a:off x="5231218" y="3122316"/>
            <a:ext cx="2658139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latin typeface="Raleway"/>
              </a:rPr>
              <a:t>´- Altura</a:t>
            </a:r>
          </a:p>
          <a:p>
            <a:endParaRPr lang="pt-BR" dirty="0">
              <a:latin typeface="Raleway" pitchFamily="2" charset="0"/>
            </a:endParaRPr>
          </a:p>
          <a:p>
            <a:r>
              <a:rPr lang="pt-BR" dirty="0">
                <a:latin typeface="Raleway"/>
              </a:rPr>
              <a:t>- Peso</a:t>
            </a:r>
            <a:endParaRPr lang="pt-BR" dirty="0">
              <a:latin typeface="Raleway" pitchFamily="2" charset="0"/>
            </a:endParaRPr>
          </a:p>
          <a:p>
            <a:endParaRPr lang="pt-BR" dirty="0">
              <a:latin typeface="Raleway" pitchFamily="2" charset="0"/>
            </a:endParaRPr>
          </a:p>
          <a:p>
            <a:r>
              <a:rPr lang="pt-BR" dirty="0">
                <a:latin typeface="Raleway"/>
              </a:rPr>
              <a:t>- Salário</a:t>
            </a:r>
            <a:endParaRPr lang="pt-BR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2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 err="1"/>
              <a:t>Introdução</a:t>
            </a:r>
            <a:r>
              <a:rPr lang="en" dirty="0"/>
              <a:t> à </a:t>
            </a:r>
            <a:r>
              <a:rPr lang="en" dirty="0" err="1"/>
              <a:t>Estatística</a:t>
            </a:r>
            <a:r>
              <a:rPr lang="en" dirty="0"/>
              <a:t> </a:t>
            </a:r>
            <a:r>
              <a:rPr lang="en" dirty="0" err="1"/>
              <a:t>Inferencial</a:t>
            </a:r>
            <a:endParaRPr lang="en" sz="3600" dirty="0" err="1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629E31E4-C972-9C3A-0BDC-1761262C5C05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 err="1"/>
              <a:t>Teorema</a:t>
            </a:r>
            <a:r>
              <a:rPr lang="en" dirty="0"/>
              <a:t> do Limite Central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F4CB8ABE-E4EB-FDA1-8112-98BD903E6585}"/>
              </a:ext>
            </a:extLst>
          </p:cNvPr>
          <p:cNvSpPr txBox="1">
            <a:spLocks/>
          </p:cNvSpPr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17</a:t>
            </a:r>
          </a:p>
        </p:txBody>
      </p:sp>
    </p:spTree>
    <p:extLst>
      <p:ext uri="{BB962C8B-B14F-4D97-AF65-F5344CB8AC3E}">
        <p14:creationId xmlns:p14="http://schemas.microsoft.com/office/powerpoint/2010/main" val="1897704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2700" dirty="0" err="1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Teorema</a:t>
            </a:r>
            <a:r>
              <a:rPr lang="en" sz="27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 do Limite Central</a:t>
            </a:r>
            <a:endParaRPr sz="11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93C93CA-D584-83BE-638C-87C4C1581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196A5C-AB0D-BEB9-A3C2-B8C4D80E94E6}"/>
              </a:ext>
            </a:extLst>
          </p:cNvPr>
          <p:cNvSpPr txBox="1"/>
          <p:nvPr/>
        </p:nvSpPr>
        <p:spPr>
          <a:xfrm>
            <a:off x="511790" y="1842447"/>
            <a:ext cx="22262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2" name="Google Shape;421;gfea90fcb22_0_3920">
            <a:extLst>
              <a:ext uri="{FF2B5EF4-FFF2-40B4-BE49-F238E27FC236}">
                <a16:creationId xmlns:a16="http://schemas.microsoft.com/office/drawing/2014/main" id="{C609ADC4-401A-2181-B104-2E2A980FCC93}"/>
              </a:ext>
            </a:extLst>
          </p:cNvPr>
          <p:cNvSpPr txBox="1"/>
          <p:nvPr/>
        </p:nvSpPr>
        <p:spPr>
          <a:xfrm>
            <a:off x="239910" y="948959"/>
            <a:ext cx="404009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800" dirty="0" err="1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Distribuição</a:t>
            </a:r>
            <a:r>
              <a:rPr lang="en" sz="18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 Normal </a:t>
            </a:r>
            <a:r>
              <a:rPr lang="en" sz="1800" dirty="0" err="1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ou</a:t>
            </a:r>
            <a:r>
              <a:rPr lang="en" sz="18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" sz="1800" dirty="0" err="1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Gaussiana</a:t>
            </a:r>
            <a:endParaRPr lang="en" sz="1800" b="0" i="0" u="none" strike="noStrike" cap="none" dirty="0" err="1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BAA73F9F-1F8A-AC17-CE77-903CA0B8C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10" y="1518460"/>
            <a:ext cx="3483763" cy="21065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61377E1-5EE5-367C-E8CE-D385AD268DFB}"/>
              </a:ext>
            </a:extLst>
          </p:cNvPr>
          <p:cNvSpPr txBox="1"/>
          <p:nvPr/>
        </p:nvSpPr>
        <p:spPr>
          <a:xfrm>
            <a:off x="4280007" y="1612676"/>
            <a:ext cx="282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Eventos aleatórios que seguem um padrão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90B640-E055-C9C6-B989-C22207DE92A9}"/>
              </a:ext>
            </a:extLst>
          </p:cNvPr>
          <p:cNvSpPr txBox="1"/>
          <p:nvPr/>
        </p:nvSpPr>
        <p:spPr>
          <a:xfrm>
            <a:off x="4280007" y="2378559"/>
            <a:ext cx="282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Média, mediana e moda possuem o mesmo valor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AE835C-D5FD-22F2-0E58-494F67AE7510}"/>
              </a:ext>
            </a:extLst>
          </p:cNvPr>
          <p:cNvSpPr txBox="1"/>
          <p:nvPr/>
        </p:nvSpPr>
        <p:spPr>
          <a:xfrm>
            <a:off x="4280007" y="3237891"/>
            <a:ext cx="2827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Quanto maior a curva, mais dispersos os dados estão da média</a:t>
            </a:r>
          </a:p>
        </p:txBody>
      </p:sp>
    </p:spTree>
    <p:extLst>
      <p:ext uri="{BB962C8B-B14F-4D97-AF65-F5344CB8AC3E}">
        <p14:creationId xmlns:p14="http://schemas.microsoft.com/office/powerpoint/2010/main" val="396363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2700" dirty="0" err="1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Teorema</a:t>
            </a:r>
            <a:r>
              <a:rPr lang="en" sz="27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 do Limite Central</a:t>
            </a:r>
            <a:endParaRPr sz="11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1" name="Imagem 10" descr="Forma, Seta&#10;&#10;Descrição gerada automaticamente">
            <a:extLst>
              <a:ext uri="{FF2B5EF4-FFF2-40B4-BE49-F238E27FC236}">
                <a16:creationId xmlns:a16="http://schemas.microsoft.com/office/drawing/2014/main" id="{F68E383D-CB9B-7C9D-4FC8-2DE705A9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44" y="916720"/>
            <a:ext cx="1150285" cy="115028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C7BD415-9D66-F579-438D-9F7FDB7AF46C}"/>
              </a:ext>
            </a:extLst>
          </p:cNvPr>
          <p:cNvSpPr txBox="1"/>
          <p:nvPr/>
        </p:nvSpPr>
        <p:spPr>
          <a:xfrm>
            <a:off x="1464448" y="631995"/>
            <a:ext cx="115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Raleway" pitchFamily="2" charset="0"/>
              </a:rPr>
              <a:t>População</a:t>
            </a:r>
          </a:p>
        </p:txBody>
      </p:sp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1375BBF5-B36B-5B58-1276-9953285540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33" t="36785" r="4605" b="23582"/>
          <a:stretch/>
        </p:blipFill>
        <p:spPr>
          <a:xfrm>
            <a:off x="591671" y="2566143"/>
            <a:ext cx="526571" cy="57630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BBDB1D-206D-AAB2-FDED-1DA5DAA69166}"/>
              </a:ext>
            </a:extLst>
          </p:cNvPr>
          <p:cNvSpPr txBox="1"/>
          <p:nvPr/>
        </p:nvSpPr>
        <p:spPr>
          <a:xfrm>
            <a:off x="433616" y="3097247"/>
            <a:ext cx="904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Raleway" pitchFamily="2" charset="0"/>
              </a:rPr>
              <a:t>Amostra</a:t>
            </a:r>
          </a:p>
        </p:txBody>
      </p:sp>
      <p:pic>
        <p:nvPicPr>
          <p:cNvPr id="16" name="Imagem 15" descr="Diagrama&#10;&#10;Descrição gerada automaticamente">
            <a:extLst>
              <a:ext uri="{FF2B5EF4-FFF2-40B4-BE49-F238E27FC236}">
                <a16:creationId xmlns:a16="http://schemas.microsoft.com/office/drawing/2014/main" id="{CCF80DB9-B878-E371-A8A9-9344DC396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33" t="36785" r="4605" b="23582"/>
          <a:stretch/>
        </p:blipFill>
        <p:spPr>
          <a:xfrm>
            <a:off x="1669010" y="2566143"/>
            <a:ext cx="526571" cy="57630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314E08-8661-B74F-3EB0-BE2E0E7038CB}"/>
              </a:ext>
            </a:extLst>
          </p:cNvPr>
          <p:cNvSpPr txBox="1"/>
          <p:nvPr/>
        </p:nvSpPr>
        <p:spPr>
          <a:xfrm>
            <a:off x="1510955" y="3097247"/>
            <a:ext cx="904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Raleway" pitchFamily="2" charset="0"/>
              </a:rPr>
              <a:t>Amostra</a:t>
            </a:r>
          </a:p>
        </p:txBody>
      </p:sp>
      <p:pic>
        <p:nvPicPr>
          <p:cNvPr id="18" name="Imagem 17" descr="Diagrama&#10;&#10;Descrição gerada automaticamente">
            <a:extLst>
              <a:ext uri="{FF2B5EF4-FFF2-40B4-BE49-F238E27FC236}">
                <a16:creationId xmlns:a16="http://schemas.microsoft.com/office/drawing/2014/main" id="{6325EC0D-C42A-8A19-085A-AD308AEBF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33" t="36785" r="4605" b="23582"/>
          <a:stretch/>
        </p:blipFill>
        <p:spPr>
          <a:xfrm>
            <a:off x="2726684" y="2566143"/>
            <a:ext cx="526571" cy="57630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4A9C4C-9436-1CF9-D33D-DFB22E557850}"/>
              </a:ext>
            </a:extLst>
          </p:cNvPr>
          <p:cNvSpPr txBox="1"/>
          <p:nvPr/>
        </p:nvSpPr>
        <p:spPr>
          <a:xfrm>
            <a:off x="2568629" y="3097247"/>
            <a:ext cx="904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Raleway" pitchFamily="2" charset="0"/>
              </a:rPr>
              <a:t>Amostra</a:t>
            </a:r>
          </a:p>
        </p:txBody>
      </p: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C49F3BDE-E0ED-B8F3-970E-2E9986119D11}"/>
              </a:ext>
            </a:extLst>
          </p:cNvPr>
          <p:cNvSpPr/>
          <p:nvPr/>
        </p:nvSpPr>
        <p:spPr>
          <a:xfrm rot="5400000">
            <a:off x="1893873" y="1895320"/>
            <a:ext cx="138314" cy="3067341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F203012-0D23-E719-82CF-6A8F50EAB393}"/>
              </a:ext>
            </a:extLst>
          </p:cNvPr>
          <p:cNvSpPr txBox="1"/>
          <p:nvPr/>
        </p:nvSpPr>
        <p:spPr>
          <a:xfrm>
            <a:off x="1228017" y="3553730"/>
            <a:ext cx="153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1.000 amostras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E46A2F9-3249-AC4D-72F7-BF9C05AB53A9}"/>
              </a:ext>
            </a:extLst>
          </p:cNvPr>
          <p:cNvSpPr txBox="1"/>
          <p:nvPr/>
        </p:nvSpPr>
        <p:spPr>
          <a:xfrm>
            <a:off x="656185" y="2250891"/>
            <a:ext cx="510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150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8550C33-3667-B0AB-EE88-2436B32D7BB3}"/>
              </a:ext>
            </a:extLst>
          </p:cNvPr>
          <p:cNvSpPr txBox="1"/>
          <p:nvPr/>
        </p:nvSpPr>
        <p:spPr>
          <a:xfrm>
            <a:off x="1707857" y="2250890"/>
            <a:ext cx="510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150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186EE44-55E9-BA8A-4297-673D7D072FAC}"/>
              </a:ext>
            </a:extLst>
          </p:cNvPr>
          <p:cNvSpPr txBox="1"/>
          <p:nvPr/>
        </p:nvSpPr>
        <p:spPr>
          <a:xfrm>
            <a:off x="2765531" y="2250889"/>
            <a:ext cx="510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150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30B011F-F1AF-A63B-2704-BF209655E9D4}"/>
              </a:ext>
            </a:extLst>
          </p:cNvPr>
          <p:cNvSpPr txBox="1"/>
          <p:nvPr/>
        </p:nvSpPr>
        <p:spPr>
          <a:xfrm>
            <a:off x="1176549" y="3881268"/>
            <a:ext cx="153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Raleway" pitchFamily="2" charset="0"/>
              </a:rPr>
              <a:t>Média das amostras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CF088E6F-4319-3E33-38EA-BCA6DA3FA9F2}"/>
              </a:ext>
            </a:extLst>
          </p:cNvPr>
          <p:cNvSpPr/>
          <p:nvPr/>
        </p:nvSpPr>
        <p:spPr>
          <a:xfrm>
            <a:off x="3980329" y="1640588"/>
            <a:ext cx="368834" cy="122060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8" name="Tabela 27">
            <a:extLst>
              <a:ext uri="{FF2B5EF4-FFF2-40B4-BE49-F238E27FC236}">
                <a16:creationId xmlns:a16="http://schemas.microsoft.com/office/drawing/2014/main" id="{44D52E8C-55B2-C59D-F091-9DF922969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96741"/>
              </p:ext>
            </p:extLst>
          </p:nvPr>
        </p:nvGraphicFramePr>
        <p:xfrm>
          <a:off x="5125885" y="1222866"/>
          <a:ext cx="3254790" cy="1938020"/>
        </p:xfrm>
        <a:graphic>
          <a:graphicData uri="http://schemas.openxmlformats.org/drawingml/2006/table">
            <a:tbl>
              <a:tblPr/>
              <a:tblGrid>
                <a:gridCol w="1627395">
                  <a:extLst>
                    <a:ext uri="{9D8B030D-6E8A-4147-A177-3AD203B41FA5}">
                      <a16:colId xmlns:a16="http://schemas.microsoft.com/office/drawing/2014/main" val="2190318413"/>
                    </a:ext>
                  </a:extLst>
                </a:gridCol>
                <a:gridCol w="1627395">
                  <a:extLst>
                    <a:ext uri="{9D8B030D-6E8A-4147-A177-3AD203B41FA5}">
                      <a16:colId xmlns:a16="http://schemas.microsoft.com/office/drawing/2014/main" val="2863765207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i="0" u="none" strike="noStrike">
                          <a:solidFill>
                            <a:srgbClr val="FFFFFF"/>
                          </a:solidFill>
                          <a:effectLst/>
                          <a:latin typeface="Raleway" pitchFamily="2" charset="0"/>
                        </a:rPr>
                        <a:t>Amostra (n=150)</a:t>
                      </a:r>
                      <a:endParaRPr lang="pt-BR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Raleway" pitchFamily="2" charset="0"/>
                        </a:rPr>
                        <a:t>Média (em anos)</a:t>
                      </a:r>
                      <a:endParaRPr lang="pt-BR" dirty="0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09935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#1</a:t>
                      </a:r>
                      <a:endParaRPr lang="pt-BR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85</a:t>
                      </a:r>
                      <a:endParaRPr lang="pt-BR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98459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#2</a:t>
                      </a:r>
                      <a:endParaRPr lang="pt-BR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70</a:t>
                      </a:r>
                      <a:endParaRPr lang="pt-BR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68479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#3</a:t>
                      </a:r>
                      <a:endParaRPr lang="pt-BR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66</a:t>
                      </a:r>
                      <a:endParaRPr lang="pt-BR" dirty="0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88552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#4</a:t>
                      </a:r>
                      <a:endParaRPr lang="pt-BR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62</a:t>
                      </a:r>
                      <a:endParaRPr lang="pt-BR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2964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...</a:t>
                      </a:r>
                      <a:endParaRPr lang="pt-BR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...</a:t>
                      </a:r>
                      <a:endParaRPr lang="pt-BR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022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#1000</a:t>
                      </a:r>
                      <a:endParaRPr lang="pt-BR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2A2C25"/>
                          </a:solidFill>
                          <a:effectLst/>
                          <a:latin typeface="Raleway" pitchFamily="2" charset="0"/>
                        </a:rPr>
                        <a:t>80</a:t>
                      </a:r>
                      <a:endParaRPr lang="pt-BR" dirty="0">
                        <a:effectLst/>
                        <a:latin typeface="Raleway" pitchFamily="2" charset="0"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157780"/>
                  </a:ext>
                </a:extLst>
              </a:tr>
            </a:tbl>
          </a:graphicData>
        </a:graphic>
      </p:graphicFrame>
      <p:sp>
        <p:nvSpPr>
          <p:cNvPr id="29" name="Rectangle 10">
            <a:extLst>
              <a:ext uri="{FF2B5EF4-FFF2-40B4-BE49-F238E27FC236}">
                <a16:creationId xmlns:a16="http://schemas.microsoft.com/office/drawing/2014/main" id="{55D9AD6A-8267-BB14-8965-FCEB97E63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5888" y="1223025"/>
            <a:ext cx="852919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426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AF27073-BC3A-F57A-A7EE-343F74104B69}"/>
              </a:ext>
            </a:extLst>
          </p:cNvPr>
          <p:cNvSpPr txBox="1"/>
          <p:nvPr/>
        </p:nvSpPr>
        <p:spPr>
          <a:xfrm>
            <a:off x="184457" y="3408040"/>
            <a:ext cx="4061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Qualquer distribuição amostral de médias de uma população com qualquer distribuição é aproximadamente uma distribuição normal.*</a:t>
            </a:r>
            <a:endParaRPr lang="pt-BR" b="0" dirty="0">
              <a:effectLst/>
              <a:latin typeface="Raleway" pitchFamily="2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*se o tamanho da amostra for pelo menos 30.</a:t>
            </a:r>
            <a:endParaRPr lang="pt-BR" b="0" dirty="0">
              <a:effectLst/>
              <a:latin typeface="Raleway" pitchFamily="2" charset="0"/>
            </a:endParaRPr>
          </a:p>
        </p:txBody>
      </p:sp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2700" dirty="0" err="1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Teorema</a:t>
            </a:r>
            <a:r>
              <a:rPr lang="en" sz="27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 do Limite Central</a:t>
            </a:r>
            <a:endParaRPr sz="11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55D9AD6A-8267-BB14-8965-FCEB97E63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5888" y="1223025"/>
            <a:ext cx="852919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" name="Google Shape;421;gfea90fcb22_0_3920">
            <a:extLst>
              <a:ext uri="{FF2B5EF4-FFF2-40B4-BE49-F238E27FC236}">
                <a16:creationId xmlns:a16="http://schemas.microsoft.com/office/drawing/2014/main" id="{E08F3DCC-D84C-9073-39F6-FE0C374C9F17}"/>
              </a:ext>
            </a:extLst>
          </p:cNvPr>
          <p:cNvSpPr txBox="1"/>
          <p:nvPr/>
        </p:nvSpPr>
        <p:spPr>
          <a:xfrm>
            <a:off x="146082" y="624767"/>
            <a:ext cx="5122827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Distribuição Amostral das médias Amostrais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8FBE4C-65E9-8FA9-426D-13BD6A426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0" y="1026850"/>
            <a:ext cx="3567925" cy="20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D93F9745-292F-4B3D-16CC-28F39294368E}"/>
              </a:ext>
            </a:extLst>
          </p:cNvPr>
          <p:cNvSpPr/>
          <p:nvPr/>
        </p:nvSpPr>
        <p:spPr>
          <a:xfrm>
            <a:off x="184458" y="3240768"/>
            <a:ext cx="4061327" cy="1240085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509603D-4CF2-F565-EBD2-1FDB5714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88" y="979964"/>
            <a:ext cx="3415902" cy="210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E637F85-4439-B982-8DEC-12480F51C637}"/>
              </a:ext>
            </a:extLst>
          </p:cNvPr>
          <p:cNvSpPr txBox="1"/>
          <p:nvPr/>
        </p:nvSpPr>
        <p:spPr>
          <a:xfrm>
            <a:off x="4898215" y="3284930"/>
            <a:ext cx="4061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Independente da forma inicial da distribuição populacional a 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distribuição amostral da média vai aproximar uma distribuição normal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. Quando o tamanho da 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amostra aumenta a distribuição amostral vai ficar mais estreita e mais normal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 (centrada na média)..</a:t>
            </a:r>
            <a:endParaRPr lang="pt-BR" sz="1200" b="0" dirty="0">
              <a:effectLst/>
              <a:latin typeface="Raleway" pitchFamily="2" charset="0"/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258E1E09-18E8-E37D-241A-01BEE00FDE02}"/>
              </a:ext>
            </a:extLst>
          </p:cNvPr>
          <p:cNvSpPr/>
          <p:nvPr/>
        </p:nvSpPr>
        <p:spPr>
          <a:xfrm>
            <a:off x="4898215" y="3245174"/>
            <a:ext cx="4061327" cy="1240085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571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Teorema do Limite Central - Teórico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F4CB8ABE-E4EB-FDA1-8112-98BD903E6585}"/>
              </a:ext>
            </a:extLst>
          </p:cNvPr>
          <p:cNvSpPr txBox="1">
            <a:spLocks/>
          </p:cNvSpPr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18</a:t>
            </a:r>
          </a:p>
        </p:txBody>
      </p:sp>
    </p:spTree>
    <p:extLst>
      <p:ext uri="{BB962C8B-B14F-4D97-AF65-F5344CB8AC3E}">
        <p14:creationId xmlns:p14="http://schemas.microsoft.com/office/powerpoint/2010/main" val="2214711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algn="ctr"/>
            <a:r>
              <a:rPr lang="en" dirty="0"/>
              <a:t>Intervalo de confiança – Estimar parâmetros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F4CB8ABE-E4EB-FDA1-8112-98BD903E6585}"/>
              </a:ext>
            </a:extLst>
          </p:cNvPr>
          <p:cNvSpPr txBox="1">
            <a:spLocks/>
          </p:cNvSpPr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19</a:t>
            </a:r>
          </a:p>
        </p:txBody>
      </p:sp>
    </p:spTree>
    <p:extLst>
      <p:ext uri="{BB962C8B-B14F-4D97-AF65-F5344CB8AC3E}">
        <p14:creationId xmlns:p14="http://schemas.microsoft.com/office/powerpoint/2010/main" val="3738546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pt-BR" sz="2400" dirty="0">
                <a:latin typeface="Raleway Black" pitchFamily="2" charset="0"/>
              </a:rPr>
              <a:t>Estimar Parâmetros</a:t>
            </a:r>
            <a:endParaRPr sz="900" b="0" i="0" u="none" strike="noStrike" cap="none" dirty="0">
              <a:solidFill>
                <a:srgbClr val="303030"/>
              </a:solidFill>
              <a:latin typeface="Raleway Black" pitchFamily="2" charset="0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55D9AD6A-8267-BB14-8965-FCEB97E63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5888" y="1223025"/>
            <a:ext cx="852919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" name="Google Shape;421;gfea90fcb22_0_3920">
            <a:extLst>
              <a:ext uri="{FF2B5EF4-FFF2-40B4-BE49-F238E27FC236}">
                <a16:creationId xmlns:a16="http://schemas.microsoft.com/office/drawing/2014/main" id="{E08F3DCC-D84C-9073-39F6-FE0C374C9F17}"/>
              </a:ext>
            </a:extLst>
          </p:cNvPr>
          <p:cNvSpPr txBox="1"/>
          <p:nvPr/>
        </p:nvSpPr>
        <p:spPr>
          <a:xfrm>
            <a:off x="146082" y="1345384"/>
            <a:ext cx="2199553" cy="313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Estimativa Pontual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FD9D708-9D40-EDD8-AB76-C7EABFAAF47D}"/>
              </a:ext>
            </a:extLst>
          </p:cNvPr>
          <p:cNvSpPr txBox="1"/>
          <p:nvPr/>
        </p:nvSpPr>
        <p:spPr>
          <a:xfrm>
            <a:off x="-78714" y="778273"/>
            <a:ext cx="648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Usar a estatística para tirar conclusões sobre parâmetros populacionais.</a:t>
            </a:r>
            <a:endParaRPr lang="pt-BR" b="0" dirty="0">
              <a:effectLst/>
              <a:latin typeface="Raleway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5A41E0-0B09-87D0-1F93-B8EE3EAB3E33}"/>
              </a:ext>
            </a:extLst>
          </p:cNvPr>
          <p:cNvSpPr txBox="1"/>
          <p:nvPr/>
        </p:nvSpPr>
        <p:spPr>
          <a:xfrm>
            <a:off x="146082" y="1680225"/>
            <a:ext cx="30692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effectLst/>
                <a:latin typeface="Raleway" pitchFamily="2" charset="0"/>
              </a:defRPr>
            </a:lvl1pPr>
          </a:lstStyle>
          <a:p>
            <a:pPr algn="l"/>
            <a:r>
              <a:rPr lang="pt-BR" dirty="0"/>
              <a:t>Fazemos uma única estimativa (um valor) para um determinado parâmetro populacional. </a:t>
            </a:r>
          </a:p>
          <a:p>
            <a:pPr algn="l"/>
            <a:endParaRPr lang="pt-BR" dirty="0"/>
          </a:p>
          <a:p>
            <a:pPr algn="l"/>
            <a:r>
              <a:rPr lang="pt-BR" b="1" dirty="0"/>
              <a:t>Exemplo prático: Expectativa média de vida de um brasileiro: 75 anos. </a:t>
            </a:r>
          </a:p>
        </p:txBody>
      </p:sp>
      <p:sp>
        <p:nvSpPr>
          <p:cNvPr id="9" name="Google Shape;421;gfea90fcb22_0_3920">
            <a:extLst>
              <a:ext uri="{FF2B5EF4-FFF2-40B4-BE49-F238E27FC236}">
                <a16:creationId xmlns:a16="http://schemas.microsoft.com/office/drawing/2014/main" id="{EF377D8E-A059-8F1B-41FB-80A3A1D741F9}"/>
              </a:ext>
            </a:extLst>
          </p:cNvPr>
          <p:cNvSpPr txBox="1"/>
          <p:nvPr/>
        </p:nvSpPr>
        <p:spPr>
          <a:xfrm>
            <a:off x="4598814" y="1345383"/>
            <a:ext cx="2565311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Estimativa Intervalar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F4C318-1803-0AE5-B646-D9171489DACA}"/>
              </a:ext>
            </a:extLst>
          </p:cNvPr>
          <p:cNvSpPr txBox="1"/>
          <p:nvPr/>
        </p:nvSpPr>
        <p:spPr>
          <a:xfrm>
            <a:off x="4572000" y="1680225"/>
            <a:ext cx="30692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effectLst/>
                <a:latin typeface="Raleway" pitchFamily="2" charset="0"/>
              </a:defRPr>
            </a:lvl1pPr>
          </a:lstStyle>
          <a:p>
            <a:r>
              <a:rPr lang="pt-BR" dirty="0"/>
              <a:t>Fazemos uma estimativa de um intervalo de valores possíveis, no qual se admite esteja o parâmetro populacional.</a:t>
            </a:r>
          </a:p>
          <a:p>
            <a:endParaRPr lang="pt-BR" dirty="0"/>
          </a:p>
          <a:p>
            <a:r>
              <a:rPr lang="pt-BR" b="1" dirty="0"/>
              <a:t>Exemplo prático: Expectativa média de vida de um brasileiro: entre 70 anos e 80 anos, isto é, uma estimativa pontual (75 anos), com margens de erro de 5 anos para mais ou para menos.</a:t>
            </a:r>
          </a:p>
        </p:txBody>
      </p:sp>
    </p:spTree>
    <p:extLst>
      <p:ext uri="{BB962C8B-B14F-4D97-AF65-F5344CB8AC3E}">
        <p14:creationId xmlns:p14="http://schemas.microsoft.com/office/powerpoint/2010/main" val="1798931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pt-BR" sz="2400" dirty="0">
                <a:latin typeface="Raleway Black" pitchFamily="2" charset="0"/>
              </a:rPr>
              <a:t>Intervalo de Confiança</a:t>
            </a:r>
            <a:endParaRPr sz="900" b="0" i="0" u="none" strike="noStrike" cap="none" dirty="0">
              <a:solidFill>
                <a:srgbClr val="303030"/>
              </a:solidFill>
              <a:latin typeface="Raleway Black" pitchFamily="2" charset="0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" name="Google Shape;421;gfea90fcb22_0_3920">
            <a:extLst>
              <a:ext uri="{FF2B5EF4-FFF2-40B4-BE49-F238E27FC236}">
                <a16:creationId xmlns:a16="http://schemas.microsoft.com/office/drawing/2014/main" id="{E08F3DCC-D84C-9073-39F6-FE0C374C9F17}"/>
              </a:ext>
            </a:extLst>
          </p:cNvPr>
          <p:cNvSpPr txBox="1"/>
          <p:nvPr/>
        </p:nvSpPr>
        <p:spPr>
          <a:xfrm>
            <a:off x="937263" y="700707"/>
            <a:ext cx="2573264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Intervalo de confiança (Margem de erro)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5A41E0-0B09-87D0-1F93-B8EE3EAB3E33}"/>
              </a:ext>
            </a:extLst>
          </p:cNvPr>
          <p:cNvSpPr txBox="1"/>
          <p:nvPr/>
        </p:nvSpPr>
        <p:spPr>
          <a:xfrm>
            <a:off x="937263" y="1223025"/>
            <a:ext cx="30692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effectLst/>
                <a:latin typeface="Raleway" pitchFamily="2" charset="0"/>
              </a:defRPr>
            </a:lvl1pPr>
          </a:lstStyle>
          <a:p>
            <a:pPr algn="l"/>
            <a:r>
              <a:rPr lang="pt-BR" sz="1300" b="0" i="0" dirty="0">
                <a:solidFill>
                  <a:srgbClr val="000000"/>
                </a:solidFill>
                <a:effectLst/>
              </a:rPr>
              <a:t>A questão aqui é </a:t>
            </a:r>
            <a:r>
              <a:rPr lang="pt-BR" sz="1300" b="1" i="0" dirty="0">
                <a:solidFill>
                  <a:srgbClr val="000000"/>
                </a:solidFill>
                <a:effectLst/>
              </a:rPr>
              <a:t>quanto de erro será tolerado na pesquisa</a:t>
            </a:r>
            <a:r>
              <a:rPr lang="pt-BR" sz="1300" b="0" i="0" dirty="0">
                <a:solidFill>
                  <a:srgbClr val="000000"/>
                </a:solidFill>
                <a:effectLst/>
              </a:rPr>
              <a:t>. A margem de erro, também conhecida como intervalo de confiança, é </a:t>
            </a:r>
            <a:r>
              <a:rPr lang="pt-BR" sz="1300" b="1" i="0" dirty="0">
                <a:solidFill>
                  <a:srgbClr val="000000"/>
                </a:solidFill>
                <a:effectLst/>
              </a:rPr>
              <a:t>expressa em média</a:t>
            </a:r>
            <a:r>
              <a:rPr lang="pt-BR" sz="1300" b="0" i="0" dirty="0">
                <a:solidFill>
                  <a:srgbClr val="000000"/>
                </a:solidFill>
                <a:effectLst/>
              </a:rPr>
              <a:t> – e é possível definir quanta diferença você permitirá </a:t>
            </a:r>
            <a:r>
              <a:rPr lang="pt-BR" sz="1300" b="1" i="0" dirty="0">
                <a:solidFill>
                  <a:srgbClr val="000000"/>
                </a:solidFill>
                <a:effectLst/>
              </a:rPr>
              <a:t>entre a média da sua amostragem e a média da sua população</a:t>
            </a:r>
            <a:endParaRPr lang="pt-BR" sz="1300" b="1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665FC93A-05E5-4D25-8EB9-10AE90C67DD3}"/>
              </a:ext>
            </a:extLst>
          </p:cNvPr>
          <p:cNvSpPr/>
          <p:nvPr/>
        </p:nvSpPr>
        <p:spPr>
          <a:xfrm>
            <a:off x="4253948" y="1157907"/>
            <a:ext cx="365760" cy="1174293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62F1D5-55C0-ACDA-9209-7F81B20C8E15}"/>
              </a:ext>
            </a:extLst>
          </p:cNvPr>
          <p:cNvSpPr txBox="1"/>
          <p:nvPr/>
        </p:nvSpPr>
        <p:spPr>
          <a:xfrm>
            <a:off x="4867188" y="1223025"/>
            <a:ext cx="34456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effectLst/>
                <a:latin typeface="Raleway" pitchFamily="2" charset="0"/>
              </a:defRPr>
            </a:lvl1pPr>
          </a:lstStyle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chemeClr val="tx1"/>
                </a:solidFill>
                <a:effectLst/>
              </a:rPr>
              <a:t>Média de longevidade no Brasil está entre 72 – 80 anos com 95% de </a:t>
            </a:r>
            <a:r>
              <a:rPr lang="pt-BR" b="1" i="0" u="none" strike="noStrike" dirty="0">
                <a:solidFill>
                  <a:schemeClr val="tx1"/>
                </a:solidFill>
                <a:effectLst/>
              </a:rPr>
              <a:t>nível de confiança.</a:t>
            </a:r>
            <a:endParaRPr lang="pt-BR" b="0" i="0" u="none" strike="noStrike" dirty="0">
              <a:solidFill>
                <a:schemeClr val="tx1"/>
              </a:solidFill>
              <a:effectLst/>
            </a:endParaRPr>
          </a:p>
          <a:p>
            <a:pPr algn="l"/>
            <a:br>
              <a:rPr lang="pt-BR" b="0" dirty="0">
                <a:solidFill>
                  <a:schemeClr val="tx1"/>
                </a:solidFill>
                <a:effectLst/>
              </a:rPr>
            </a:br>
            <a:r>
              <a:rPr lang="pt-BR" b="0" i="0" u="none" strike="noStrike" dirty="0">
                <a:solidFill>
                  <a:schemeClr val="tx1"/>
                </a:solidFill>
                <a:effectLst/>
              </a:rPr>
              <a:t>Desvio padrão da renda per capita está entre 2.500 – 12.400 com 99% de </a:t>
            </a:r>
            <a:r>
              <a:rPr lang="pt-BR" b="1" i="0" u="none" strike="noStrike" dirty="0">
                <a:solidFill>
                  <a:schemeClr val="tx1"/>
                </a:solidFill>
                <a:effectLst/>
              </a:rPr>
              <a:t>nível de confiança.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5" name="Google Shape;421;gfea90fcb22_0_3920">
            <a:extLst>
              <a:ext uri="{FF2B5EF4-FFF2-40B4-BE49-F238E27FC236}">
                <a16:creationId xmlns:a16="http://schemas.microsoft.com/office/drawing/2014/main" id="{38DE0191-E5C8-01EA-4402-A365309B9E64}"/>
              </a:ext>
            </a:extLst>
          </p:cNvPr>
          <p:cNvSpPr txBox="1"/>
          <p:nvPr/>
        </p:nvSpPr>
        <p:spPr>
          <a:xfrm>
            <a:off x="4867188" y="700706"/>
            <a:ext cx="2573264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Exemplos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sp>
        <p:nvSpPr>
          <p:cNvPr id="6" name="Google Shape;421;gfea90fcb22_0_3920">
            <a:extLst>
              <a:ext uri="{FF2B5EF4-FFF2-40B4-BE49-F238E27FC236}">
                <a16:creationId xmlns:a16="http://schemas.microsoft.com/office/drawing/2014/main" id="{4C671605-38C5-8B74-9301-AEBBA6D505CF}"/>
              </a:ext>
            </a:extLst>
          </p:cNvPr>
          <p:cNvSpPr txBox="1"/>
          <p:nvPr/>
        </p:nvSpPr>
        <p:spPr>
          <a:xfrm>
            <a:off x="937263" y="3191476"/>
            <a:ext cx="1238924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Premissas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ECA106-0AFF-1EF9-3066-8B939D945C1D}"/>
              </a:ext>
            </a:extLst>
          </p:cNvPr>
          <p:cNvSpPr txBox="1"/>
          <p:nvPr/>
        </p:nvSpPr>
        <p:spPr>
          <a:xfrm>
            <a:off x="937263" y="3588099"/>
            <a:ext cx="3743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  <a:latin typeface="Raleway" pitchFamily="2" charset="0"/>
              </a:rPr>
              <a:t>Amostragem simples aleatória da população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  <a:latin typeface="Raleway" pitchFamily="2" charset="0"/>
              </a:rPr>
              <a:t>População normal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  <a:latin typeface="Raleway" pitchFamily="2" charset="0"/>
              </a:rPr>
              <a:t>Conhecimento do desvio populacional*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solidFill>
                  <a:schemeClr val="tx1"/>
                </a:solidFill>
                <a:latin typeface="Raleway" pitchFamily="2" charset="0"/>
              </a:rPr>
              <a:t>*há formas de calcular se o desvio for desconhecido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C4115BB-87C8-24F2-132F-FC62C3DF0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78" y="3506916"/>
            <a:ext cx="1654361" cy="12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21;gfea90fcb22_0_3920">
            <a:extLst>
              <a:ext uri="{FF2B5EF4-FFF2-40B4-BE49-F238E27FC236}">
                <a16:creationId xmlns:a16="http://schemas.microsoft.com/office/drawing/2014/main" id="{5F6183D9-E4D4-0C9C-CBCD-261FEEAFA9A0}"/>
              </a:ext>
            </a:extLst>
          </p:cNvPr>
          <p:cNvSpPr txBox="1"/>
          <p:nvPr/>
        </p:nvSpPr>
        <p:spPr>
          <a:xfrm>
            <a:off x="4867188" y="3191475"/>
            <a:ext cx="1238924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Cálculo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8135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306920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pt-BR" sz="2400" dirty="0">
                <a:latin typeface="Raleway Black" pitchFamily="2" charset="0"/>
              </a:rPr>
              <a:t>Nível de Confiança</a:t>
            </a:r>
            <a:endParaRPr sz="900" b="0" i="0" u="none" strike="noStrike" cap="none" dirty="0">
              <a:solidFill>
                <a:srgbClr val="303030"/>
              </a:solidFill>
              <a:latin typeface="Raleway Black" pitchFamily="2" charset="0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" name="Google Shape;421;gfea90fcb22_0_3920">
            <a:extLst>
              <a:ext uri="{FF2B5EF4-FFF2-40B4-BE49-F238E27FC236}">
                <a16:creationId xmlns:a16="http://schemas.microsoft.com/office/drawing/2014/main" id="{E08F3DCC-D84C-9073-39F6-FE0C374C9F17}"/>
              </a:ext>
            </a:extLst>
          </p:cNvPr>
          <p:cNvSpPr txBox="1"/>
          <p:nvPr/>
        </p:nvSpPr>
        <p:spPr>
          <a:xfrm>
            <a:off x="937263" y="700707"/>
            <a:ext cx="2573264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Nível de confiança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5A41E0-0B09-87D0-1F93-B8EE3EAB3E33}"/>
              </a:ext>
            </a:extLst>
          </p:cNvPr>
          <p:cNvSpPr txBox="1"/>
          <p:nvPr/>
        </p:nvSpPr>
        <p:spPr>
          <a:xfrm>
            <a:off x="937263" y="1223025"/>
            <a:ext cx="3069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effectLst/>
                <a:latin typeface="Raleway" pitchFamily="2" charset="0"/>
              </a:defRPr>
            </a:lvl1pPr>
          </a:lstStyle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 questão aqui é o quanto você quer </a:t>
            </a:r>
            <a:r>
              <a:rPr lang="pt-BR" b="1" i="0" dirty="0">
                <a:solidFill>
                  <a:srgbClr val="000000"/>
                </a:solidFill>
                <a:effectLst/>
              </a:rPr>
              <a:t>estar confiante de que a média real </a:t>
            </a:r>
            <a:r>
              <a:rPr lang="pt-BR" b="0" i="0" dirty="0">
                <a:solidFill>
                  <a:srgbClr val="000000"/>
                </a:solidFill>
                <a:effectLst/>
              </a:rPr>
              <a:t>está dentro da sua </a:t>
            </a:r>
            <a:r>
              <a:rPr lang="pt-BR" b="1" i="0" dirty="0">
                <a:solidFill>
                  <a:srgbClr val="000000"/>
                </a:solidFill>
                <a:effectLst/>
              </a:rPr>
              <a:t>margem de erro.</a:t>
            </a:r>
            <a:endParaRPr lang="pt-BR" sz="1100" b="1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665FC93A-05E5-4D25-8EB9-10AE90C67DD3}"/>
              </a:ext>
            </a:extLst>
          </p:cNvPr>
          <p:cNvSpPr/>
          <p:nvPr/>
        </p:nvSpPr>
        <p:spPr>
          <a:xfrm>
            <a:off x="4253948" y="1157907"/>
            <a:ext cx="365760" cy="1174293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62F1D5-55C0-ACDA-9209-7F81B20C8E15}"/>
              </a:ext>
            </a:extLst>
          </p:cNvPr>
          <p:cNvSpPr txBox="1"/>
          <p:nvPr/>
        </p:nvSpPr>
        <p:spPr>
          <a:xfrm>
            <a:off x="4867187" y="1223025"/>
            <a:ext cx="40001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effectLst/>
                <a:latin typeface="Raleway" pitchFamily="2" charset="0"/>
              </a:defRPr>
            </a:lvl1pPr>
          </a:lstStyle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Se você tiver coletado uma centena de amostras, e tiver calculado 95% de intervalos de confiança, você esperaria que aproximadamente 95 dos intervalos contivesse o parâmetro populacional, como a média da população.</a:t>
            </a:r>
          </a:p>
        </p:txBody>
      </p:sp>
      <p:sp>
        <p:nvSpPr>
          <p:cNvPr id="5" name="Google Shape;421;gfea90fcb22_0_3920">
            <a:extLst>
              <a:ext uri="{FF2B5EF4-FFF2-40B4-BE49-F238E27FC236}">
                <a16:creationId xmlns:a16="http://schemas.microsoft.com/office/drawing/2014/main" id="{38DE0191-E5C8-01EA-4402-A365309B9E64}"/>
              </a:ext>
            </a:extLst>
          </p:cNvPr>
          <p:cNvSpPr txBox="1"/>
          <p:nvPr/>
        </p:nvSpPr>
        <p:spPr>
          <a:xfrm>
            <a:off x="4867188" y="700706"/>
            <a:ext cx="2573264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Exemplos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EB9FA3-7AC2-9285-0141-F8D37EB6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62" y="3057798"/>
            <a:ext cx="4431674" cy="16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88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pt-BR" sz="2400" dirty="0">
                <a:latin typeface="Raleway Black" pitchFamily="2" charset="0"/>
              </a:rPr>
              <a:t>Desvio Padrão</a:t>
            </a:r>
            <a:endParaRPr sz="900" b="0" i="0" u="none" strike="noStrike" cap="none" dirty="0">
              <a:solidFill>
                <a:srgbClr val="303030"/>
              </a:solidFill>
              <a:latin typeface="Raleway Black" pitchFamily="2" charset="0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" name="Google Shape;421;gfea90fcb22_0_3920">
            <a:extLst>
              <a:ext uri="{FF2B5EF4-FFF2-40B4-BE49-F238E27FC236}">
                <a16:creationId xmlns:a16="http://schemas.microsoft.com/office/drawing/2014/main" id="{E08F3DCC-D84C-9073-39F6-FE0C374C9F17}"/>
              </a:ext>
            </a:extLst>
          </p:cNvPr>
          <p:cNvSpPr txBox="1"/>
          <p:nvPr/>
        </p:nvSpPr>
        <p:spPr>
          <a:xfrm>
            <a:off x="146082" y="693505"/>
            <a:ext cx="1165299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Definição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5A41E0-0B09-87D0-1F93-B8EE3EAB3E33}"/>
              </a:ext>
            </a:extLst>
          </p:cNvPr>
          <p:cNvSpPr txBox="1"/>
          <p:nvPr/>
        </p:nvSpPr>
        <p:spPr>
          <a:xfrm>
            <a:off x="84335" y="1157907"/>
            <a:ext cx="33427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effectLst/>
                <a:latin typeface="Raleway" pitchFamily="2" charset="0"/>
              </a:defRPr>
            </a:lvl1pPr>
          </a:lstStyle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Deverá ser estimado o quanto as respostas que você receber variarão umas das outras e da média. Um desvio padrão baixo significa que todos os valores estarão próximos da média, e um desvio padrão alto significa que eles estarão mais espalhados em uma faixa mais longa com números bem baixos e bem altos nas extremidades.</a:t>
            </a:r>
            <a:endParaRPr lang="pt-BR" sz="1100" b="1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665FC93A-05E5-4D25-8EB9-10AE90C67DD3}"/>
              </a:ext>
            </a:extLst>
          </p:cNvPr>
          <p:cNvSpPr/>
          <p:nvPr/>
        </p:nvSpPr>
        <p:spPr>
          <a:xfrm>
            <a:off x="4093934" y="1157907"/>
            <a:ext cx="365760" cy="1174293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62F1D5-55C0-ACDA-9209-7F81B20C8E15}"/>
              </a:ext>
            </a:extLst>
          </p:cNvPr>
          <p:cNvSpPr txBox="1"/>
          <p:nvPr/>
        </p:nvSpPr>
        <p:spPr>
          <a:xfrm>
            <a:off x="4867187" y="1223025"/>
            <a:ext cx="4000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effectLst/>
                <a:latin typeface="Raleway" pitchFamily="2" charset="0"/>
              </a:defRPr>
            </a:lvl1pPr>
          </a:lstStyle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Quando ainda não sabemos essa medida, assumimos o valor de 0,5, que vai ajudar a garantir que a sua amostragem seja suficiente.</a:t>
            </a:r>
          </a:p>
        </p:txBody>
      </p:sp>
      <p:sp>
        <p:nvSpPr>
          <p:cNvPr id="5" name="Google Shape;421;gfea90fcb22_0_3920">
            <a:extLst>
              <a:ext uri="{FF2B5EF4-FFF2-40B4-BE49-F238E27FC236}">
                <a16:creationId xmlns:a16="http://schemas.microsoft.com/office/drawing/2014/main" id="{38DE0191-E5C8-01EA-4402-A365309B9E64}"/>
              </a:ext>
            </a:extLst>
          </p:cNvPr>
          <p:cNvSpPr txBox="1"/>
          <p:nvPr/>
        </p:nvSpPr>
        <p:spPr>
          <a:xfrm>
            <a:off x="4867188" y="700706"/>
            <a:ext cx="2573264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Exemplos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</p:spTree>
    <p:extLst>
      <p:ext uri="{BB962C8B-B14F-4D97-AF65-F5344CB8AC3E}">
        <p14:creationId xmlns:p14="http://schemas.microsoft.com/office/powerpoint/2010/main" val="295687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6188508" cy="802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Introdução à Estatística Inferencial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890D4-F7BB-D933-9966-26D4BF181B57}"/>
              </a:ext>
            </a:extLst>
          </p:cNvPr>
          <p:cNvSpPr txBox="1"/>
          <p:nvPr/>
        </p:nvSpPr>
        <p:spPr>
          <a:xfrm>
            <a:off x="1598761" y="1467848"/>
            <a:ext cx="2250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itchFamily="2" charset="0"/>
              </a:rPr>
              <a:t>Estatística descritiva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DEF9476-160F-F794-C23B-EE93FE93B903}"/>
              </a:ext>
            </a:extLst>
          </p:cNvPr>
          <p:cNvSpPr/>
          <p:nvPr/>
        </p:nvSpPr>
        <p:spPr>
          <a:xfrm>
            <a:off x="4051004" y="1375705"/>
            <a:ext cx="563526" cy="531073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C3DBD2-CF9A-7FDD-C40E-95DD3532274F}"/>
              </a:ext>
            </a:extLst>
          </p:cNvPr>
          <p:cNvSpPr/>
          <p:nvPr/>
        </p:nvSpPr>
        <p:spPr>
          <a:xfrm>
            <a:off x="5007935" y="872037"/>
            <a:ext cx="3104707" cy="1489505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2949B-055A-AC6B-7C5D-1E4C779BE96C}"/>
              </a:ext>
            </a:extLst>
          </p:cNvPr>
          <p:cNvSpPr txBox="1"/>
          <p:nvPr/>
        </p:nvSpPr>
        <p:spPr>
          <a:xfrm>
            <a:off x="5231218" y="1139735"/>
            <a:ext cx="265813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latin typeface="Raleway"/>
              </a:rPr>
              <a:t>Descreve quantitativamente as características importantes do conjunto de dados (Amostra e população)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A2EE3-D1C2-F077-A4B8-8DA3FC9E5094}"/>
              </a:ext>
            </a:extLst>
          </p:cNvPr>
          <p:cNvSpPr txBox="1"/>
          <p:nvPr/>
        </p:nvSpPr>
        <p:spPr>
          <a:xfrm>
            <a:off x="1598760" y="3535727"/>
            <a:ext cx="235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Raleway" pitchFamily="2" charset="0"/>
              </a:defRPr>
            </a:lvl1pPr>
          </a:lstStyle>
          <a:p>
            <a:r>
              <a:rPr lang="pt-BR" dirty="0"/>
              <a:t>Estatística inferencial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A98856-441D-37EF-0E1F-97BC5FBBD1F6}"/>
              </a:ext>
            </a:extLst>
          </p:cNvPr>
          <p:cNvSpPr/>
          <p:nvPr/>
        </p:nvSpPr>
        <p:spPr>
          <a:xfrm>
            <a:off x="4051004" y="3443584"/>
            <a:ext cx="563526" cy="531073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9ACC02-7EDA-4602-DEA9-1CA17FF96543}"/>
              </a:ext>
            </a:extLst>
          </p:cNvPr>
          <p:cNvSpPr/>
          <p:nvPr/>
        </p:nvSpPr>
        <p:spPr>
          <a:xfrm>
            <a:off x="5007935" y="2939916"/>
            <a:ext cx="3104707" cy="1489505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7B169-B208-C452-49E0-A64D15092848}"/>
              </a:ext>
            </a:extLst>
          </p:cNvPr>
          <p:cNvSpPr txBox="1"/>
          <p:nvPr/>
        </p:nvSpPr>
        <p:spPr>
          <a:xfrm>
            <a:off x="5231218" y="3207614"/>
            <a:ext cx="2658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Estimar e fazer generalizações sobre características da população a partir de amostra</a:t>
            </a:r>
          </a:p>
        </p:txBody>
      </p:sp>
    </p:spTree>
    <p:extLst>
      <p:ext uri="{BB962C8B-B14F-4D97-AF65-F5344CB8AC3E}">
        <p14:creationId xmlns:p14="http://schemas.microsoft.com/office/powerpoint/2010/main" val="675047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3F69E6A-7A80-6664-4997-ACDEB911B510}"/>
              </a:ext>
            </a:extLst>
          </p:cNvPr>
          <p:cNvSpPr/>
          <p:nvPr/>
        </p:nvSpPr>
        <p:spPr>
          <a:xfrm>
            <a:off x="2501541" y="3852384"/>
            <a:ext cx="3312798" cy="942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pt-BR" sz="2400" dirty="0">
                <a:latin typeface="Raleway Black" pitchFamily="2" charset="0"/>
              </a:rPr>
              <a:t>Intervalo de Confiança - Estimar Parâmetros</a:t>
            </a:r>
            <a:endParaRPr sz="900" b="0" i="0" u="none" strike="noStrike" cap="none" dirty="0">
              <a:solidFill>
                <a:srgbClr val="303030"/>
              </a:solidFill>
              <a:latin typeface="Raleway Black" pitchFamily="2" charset="0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" name="Google Shape;421;gfea90fcb22_0_3920">
            <a:extLst>
              <a:ext uri="{FF2B5EF4-FFF2-40B4-BE49-F238E27FC236}">
                <a16:creationId xmlns:a16="http://schemas.microsoft.com/office/drawing/2014/main" id="{E08F3DCC-D84C-9073-39F6-FE0C374C9F17}"/>
              </a:ext>
            </a:extLst>
          </p:cNvPr>
          <p:cNvSpPr txBox="1"/>
          <p:nvPr/>
        </p:nvSpPr>
        <p:spPr>
          <a:xfrm>
            <a:off x="146082" y="467161"/>
            <a:ext cx="1050563" cy="31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6CCF6A4-3BCD-DF8B-6341-6B8FE68D3F62}"/>
              </a:ext>
            </a:extLst>
          </p:cNvPr>
          <p:cNvSpPr txBox="1"/>
          <p:nvPr/>
        </p:nvSpPr>
        <p:spPr>
          <a:xfrm>
            <a:off x="146082" y="908888"/>
            <a:ext cx="386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ase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pPr>
              <a:buNone/>
            </a:pPr>
            <a:r>
              <a:rPr lang="pt-BR" dirty="0"/>
              <a:t>Empresa está fazendo um estudo sobre o comprimento de lâmpadas produzidas para otimizar materiais</a:t>
            </a: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CFF2C4DB-421D-8C3C-D81B-6B5035C1D571}"/>
              </a:ext>
            </a:extLst>
          </p:cNvPr>
          <p:cNvSpPr/>
          <p:nvPr/>
        </p:nvSpPr>
        <p:spPr>
          <a:xfrm>
            <a:off x="146082" y="850094"/>
            <a:ext cx="3872031" cy="737923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C82A95D1-16AC-F5D1-8340-99414301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415" y="782601"/>
            <a:ext cx="737923" cy="737923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0A26C649-2501-27DF-A6DD-5C90B56E37A0}"/>
              </a:ext>
            </a:extLst>
          </p:cNvPr>
          <p:cNvSpPr/>
          <p:nvPr/>
        </p:nvSpPr>
        <p:spPr>
          <a:xfrm>
            <a:off x="353466" y="1792932"/>
            <a:ext cx="1521438" cy="13732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A31935E-70ED-53F2-8248-2FAB0562E6B0}"/>
              </a:ext>
            </a:extLst>
          </p:cNvPr>
          <p:cNvSpPr txBox="1"/>
          <p:nvPr/>
        </p:nvSpPr>
        <p:spPr>
          <a:xfrm>
            <a:off x="541724" y="2110209"/>
            <a:ext cx="1144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Raleway" pitchFamily="2" charset="0"/>
              </a:rPr>
              <a:t>População</a:t>
            </a:r>
          </a:p>
          <a:p>
            <a:endParaRPr lang="pt-BR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Raleway" pitchFamily="2" charset="0"/>
              </a:rPr>
              <a:t>200 mil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1F97211-D409-E4CA-9445-C82E05030302}"/>
              </a:ext>
            </a:extLst>
          </p:cNvPr>
          <p:cNvSpPr txBox="1"/>
          <p:nvPr/>
        </p:nvSpPr>
        <p:spPr>
          <a:xfrm>
            <a:off x="2078248" y="1677672"/>
            <a:ext cx="2259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tx1"/>
                </a:solidFill>
                <a:latin typeface="Raleway" pitchFamily="2" charset="0"/>
              </a:rPr>
              <a:t>Qual o intervalo de confiança para a média de comprimento dessas lâmpadas?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BC46F6C-3576-B6EC-FBF7-5D2CA32CB38A}"/>
              </a:ext>
            </a:extLst>
          </p:cNvPr>
          <p:cNvSpPr/>
          <p:nvPr/>
        </p:nvSpPr>
        <p:spPr>
          <a:xfrm>
            <a:off x="1873943" y="2658592"/>
            <a:ext cx="600709" cy="5422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4DD76F-CF67-3D0D-03AD-E27AEFFC06F2}"/>
              </a:ext>
            </a:extLst>
          </p:cNvPr>
          <p:cNvSpPr txBox="1"/>
          <p:nvPr/>
        </p:nvSpPr>
        <p:spPr>
          <a:xfrm>
            <a:off x="1690204" y="3284670"/>
            <a:ext cx="968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Amostra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7AA0ECF-8CEE-929E-2849-D2891E27D522}"/>
              </a:ext>
            </a:extLst>
          </p:cNvPr>
          <p:cNvSpPr txBox="1"/>
          <p:nvPr/>
        </p:nvSpPr>
        <p:spPr>
          <a:xfrm>
            <a:off x="1873943" y="2812333"/>
            <a:ext cx="666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Raleway" pitchFamily="2" charset="0"/>
              </a:rPr>
              <a:t>N= 135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C72AE35E-12CA-6FFA-E760-557B587508B9}"/>
              </a:ext>
            </a:extLst>
          </p:cNvPr>
          <p:cNvSpPr/>
          <p:nvPr/>
        </p:nvSpPr>
        <p:spPr>
          <a:xfrm>
            <a:off x="2658392" y="2781077"/>
            <a:ext cx="430590" cy="357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F88E602-9B3D-7E62-05F8-15B74ECF5C34}"/>
              </a:ext>
            </a:extLst>
          </p:cNvPr>
          <p:cNvSpPr txBox="1"/>
          <p:nvPr/>
        </p:nvSpPr>
        <p:spPr>
          <a:xfrm>
            <a:off x="3567854" y="2635361"/>
            <a:ext cx="133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u="none" strike="noStrike" dirty="0">
                <a:solidFill>
                  <a:schemeClr val="tx1"/>
                </a:solidFill>
                <a:effectLst/>
                <a:latin typeface="Raleway" pitchFamily="2" charset="0"/>
              </a:rPr>
              <a:t>x̅ = 0.988 cm</a:t>
            </a:r>
            <a:endParaRPr lang="pt-BR" sz="11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EC2E3E8-85F5-2A43-42E1-A48F7C090202}"/>
              </a:ext>
            </a:extLst>
          </p:cNvPr>
          <p:cNvSpPr txBox="1"/>
          <p:nvPr/>
        </p:nvSpPr>
        <p:spPr>
          <a:xfrm>
            <a:off x="3005511" y="3112116"/>
            <a:ext cx="245120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1050" b="1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Nível de confiança 95% e desvio padrão (sigma = 0.028)*</a:t>
            </a:r>
            <a:endParaRPr lang="pt-BR" sz="1050" b="0" dirty="0">
              <a:effectLst/>
              <a:latin typeface="Raleway" pitchFamily="2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1050" b="1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*nem sempre conhecido</a:t>
            </a:r>
            <a:endParaRPr lang="pt-BR" sz="1050" b="0" dirty="0">
              <a:effectLst/>
              <a:latin typeface="Raleway" pitchFamily="2" charset="0"/>
            </a:endParaRPr>
          </a:p>
        </p:txBody>
      </p:sp>
      <p:sp>
        <p:nvSpPr>
          <p:cNvPr id="24" name="Rectangle: Rounded Corners 7">
            <a:extLst>
              <a:ext uri="{FF2B5EF4-FFF2-40B4-BE49-F238E27FC236}">
                <a16:creationId xmlns:a16="http://schemas.microsoft.com/office/drawing/2014/main" id="{A76A3064-0874-18C6-BF4E-F2A9D4AC31CB}"/>
              </a:ext>
            </a:extLst>
          </p:cNvPr>
          <p:cNvSpPr/>
          <p:nvPr/>
        </p:nvSpPr>
        <p:spPr>
          <a:xfrm>
            <a:off x="3088982" y="3031694"/>
            <a:ext cx="2259107" cy="737923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91FED41-974C-0EDF-5A72-DAE2AD2AD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9" b="66089"/>
          <a:stretch/>
        </p:blipFill>
        <p:spPr bwMode="auto">
          <a:xfrm>
            <a:off x="6788904" y="2322672"/>
            <a:ext cx="1405215" cy="46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43DC119A-C967-9117-9E9F-128432F1D108}"/>
              </a:ext>
            </a:extLst>
          </p:cNvPr>
          <p:cNvSpPr txBox="1"/>
          <p:nvPr/>
        </p:nvSpPr>
        <p:spPr>
          <a:xfrm>
            <a:off x="5887308" y="3058398"/>
            <a:ext cx="32084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aleway" pitchFamily="2" charset="0"/>
              </a:rPr>
              <a:t>IC = 0.988 +- 1.96 x (0.028/sqrt(135))</a:t>
            </a:r>
          </a:p>
          <a:p>
            <a:pPr algn="ctr"/>
            <a:r>
              <a:rPr lang="en-US" b="1" dirty="0">
                <a:latin typeface="Raleway" pitchFamily="2" charset="0"/>
              </a:rPr>
              <a:t>IC = 0.988 +- 0.0047</a:t>
            </a:r>
          </a:p>
          <a:p>
            <a:pPr algn="ctr"/>
            <a:r>
              <a:rPr lang="en-US" b="1" dirty="0">
                <a:latin typeface="Raleway" pitchFamily="2" charset="0"/>
              </a:rPr>
              <a:t>(0.983, 0.993)</a:t>
            </a:r>
          </a:p>
          <a:p>
            <a:br>
              <a:rPr lang="en-US" dirty="0"/>
            </a:br>
            <a:endParaRPr lang="pt-BR" dirty="0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A9C61CEB-0D8A-397A-D5D6-3401E073AD06}"/>
              </a:ext>
            </a:extLst>
          </p:cNvPr>
          <p:cNvSpPr/>
          <p:nvPr/>
        </p:nvSpPr>
        <p:spPr>
          <a:xfrm>
            <a:off x="5383749" y="2733613"/>
            <a:ext cx="430590" cy="357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6643E09-6810-B258-09F6-5EB4EF2D2A4F}"/>
              </a:ext>
            </a:extLst>
          </p:cNvPr>
          <p:cNvSpPr txBox="1"/>
          <p:nvPr/>
        </p:nvSpPr>
        <p:spPr>
          <a:xfrm>
            <a:off x="2574510" y="3891872"/>
            <a:ext cx="3239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1200" b="1" dirty="0">
                <a:solidFill>
                  <a:schemeClr val="bg1"/>
                </a:solidFill>
                <a:latin typeface="Raleway" pitchFamily="2" charset="0"/>
              </a:rPr>
              <a:t>O que significa o 95%? </a:t>
            </a:r>
            <a:r>
              <a:rPr lang="pt-BR" sz="1200" dirty="0">
                <a:solidFill>
                  <a:schemeClr val="bg1"/>
                </a:solidFill>
                <a:latin typeface="Raleway" pitchFamily="2" charset="0"/>
              </a:rPr>
              <a:t>Se repetirmos o processo, a média populacional estará no intervalo estimado em 95% das vezes (19 de 20) </a:t>
            </a:r>
          </a:p>
        </p:txBody>
      </p:sp>
    </p:spTree>
    <p:extLst>
      <p:ext uri="{BB962C8B-B14F-4D97-AF65-F5344CB8AC3E}">
        <p14:creationId xmlns:p14="http://schemas.microsoft.com/office/powerpoint/2010/main" val="600124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pt-BR" sz="2400" dirty="0">
                <a:latin typeface="Raleway Black" pitchFamily="2" charset="0"/>
              </a:rPr>
              <a:t>Tamanho da amostra - Estimar Parâmetros</a:t>
            </a:r>
            <a:endParaRPr sz="900" b="0" i="0" u="none" strike="noStrike" cap="none" dirty="0">
              <a:solidFill>
                <a:srgbClr val="303030"/>
              </a:solidFill>
              <a:latin typeface="Raleway Black" pitchFamily="2" charset="0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" name="Google Shape;421;gfea90fcb22_0_3920">
            <a:extLst>
              <a:ext uri="{FF2B5EF4-FFF2-40B4-BE49-F238E27FC236}">
                <a16:creationId xmlns:a16="http://schemas.microsoft.com/office/drawing/2014/main" id="{E08F3DCC-D84C-9073-39F6-FE0C374C9F17}"/>
              </a:ext>
            </a:extLst>
          </p:cNvPr>
          <p:cNvSpPr txBox="1"/>
          <p:nvPr/>
        </p:nvSpPr>
        <p:spPr>
          <a:xfrm>
            <a:off x="152374" y="491844"/>
            <a:ext cx="3949508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 – População conhecida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389282-C3CF-501C-E910-072024C47936}"/>
              </a:ext>
            </a:extLst>
          </p:cNvPr>
          <p:cNvSpPr txBox="1"/>
          <p:nvPr/>
        </p:nvSpPr>
        <p:spPr>
          <a:xfrm>
            <a:off x="1411364" y="1287633"/>
            <a:ext cx="1605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fontAlgn="base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pPr algn="ctr"/>
            <a:r>
              <a:rPr lang="pt-BR" sz="1400" b="1" dirty="0"/>
              <a:t>Tamanho da amostra</a:t>
            </a:r>
          </a:p>
        </p:txBody>
      </p:sp>
      <p:sp>
        <p:nvSpPr>
          <p:cNvPr id="4" name="Igual a 3">
            <a:extLst>
              <a:ext uri="{FF2B5EF4-FFF2-40B4-BE49-F238E27FC236}">
                <a16:creationId xmlns:a16="http://schemas.microsoft.com/office/drawing/2014/main" id="{C8934BCF-C12A-25B0-0738-D5AADD117D94}"/>
              </a:ext>
            </a:extLst>
          </p:cNvPr>
          <p:cNvSpPr/>
          <p:nvPr/>
        </p:nvSpPr>
        <p:spPr>
          <a:xfrm>
            <a:off x="2826978" y="1390811"/>
            <a:ext cx="430306" cy="36154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AA35431-D5CC-BB17-89D2-3259FD740D2A}"/>
              </a:ext>
            </a:extLst>
          </p:cNvPr>
          <p:cNvSpPr txBox="1"/>
          <p:nvPr/>
        </p:nvSpPr>
        <p:spPr>
          <a:xfrm>
            <a:off x="1671277" y="2548112"/>
            <a:ext cx="6386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fontAlgn="base">
              <a:buFont typeface="Arial" panose="020B0604020202020204" pitchFamily="34" charset="0"/>
              <a:buNone/>
              <a:defRPr b="1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pt-BR" b="0" dirty="0"/>
              <a:t>Nível de confiança de 95%, um desvio padrão de 0,5 e uma margem de erro (intervalo de confiança) de +/- 5% e uma população de 2000.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E496AC-C81F-2481-EFAD-5F2F736AEAE9}"/>
              </a:ext>
            </a:extLst>
          </p:cNvPr>
          <p:cNvSpPr txBox="1"/>
          <p:nvPr/>
        </p:nvSpPr>
        <p:spPr>
          <a:xfrm>
            <a:off x="3219604" y="3516278"/>
            <a:ext cx="59243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chemeClr val="accent1"/>
                </a:solidFill>
                <a:effectLst/>
                <a:latin typeface="Raleway" pitchFamily="2" charset="0"/>
              </a:rPr>
              <a:t>((1,96)^2 x 0,5(0,5)) / (0,05)^2 / 1 + (1,96)^2 x 0,5(0,5) / 0,05^2 x 2000) </a:t>
            </a:r>
          </a:p>
          <a:p>
            <a:pPr algn="ctr"/>
            <a:endParaRPr lang="pt-BR" sz="800" b="1" i="0" dirty="0">
              <a:solidFill>
                <a:schemeClr val="accent1"/>
              </a:solidFill>
              <a:effectLst/>
              <a:latin typeface="Raleway" pitchFamily="2" charset="0"/>
            </a:endParaRPr>
          </a:p>
          <a:p>
            <a:pPr algn="ctr"/>
            <a:r>
              <a:rPr lang="pt-BR" b="1" i="1" dirty="0">
                <a:solidFill>
                  <a:schemeClr val="accent1"/>
                </a:solidFill>
                <a:effectLst/>
                <a:latin typeface="Raleway" pitchFamily="2" charset="0"/>
              </a:rPr>
              <a:t>323 participantes</a:t>
            </a:r>
            <a:endParaRPr lang="pt-BR" b="1" i="0" dirty="0">
              <a:solidFill>
                <a:schemeClr val="accent1"/>
              </a:solidFill>
              <a:effectLst/>
              <a:latin typeface="Raleway" pitchFamily="2" charset="0"/>
            </a:endParaRPr>
          </a:p>
          <a:p>
            <a:pPr algn="ctr"/>
            <a:endParaRPr lang="pt-BR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004B395-E5A2-FA23-2DEC-11EFC30E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" y="3374378"/>
            <a:ext cx="3111202" cy="114536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C592E41B-9CD5-1DE6-FB32-14D2B60B3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741" y="814264"/>
            <a:ext cx="1980303" cy="1507552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CFF573-25BB-4567-1C00-425B95320101}"/>
              </a:ext>
            </a:extLst>
          </p:cNvPr>
          <p:cNvSpPr txBox="1"/>
          <p:nvPr/>
        </p:nvSpPr>
        <p:spPr>
          <a:xfrm>
            <a:off x="5888458" y="1039856"/>
            <a:ext cx="2451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Raleway" pitchFamily="2" charset="0"/>
              </a:rPr>
              <a:t>z</a:t>
            </a:r>
            <a:r>
              <a:rPr lang="pt-BR" dirty="0">
                <a:latin typeface="Raleway" pitchFamily="2" charset="0"/>
              </a:rPr>
              <a:t> = escore z</a:t>
            </a:r>
          </a:p>
          <a:p>
            <a:r>
              <a:rPr lang="pt-BR" b="1" dirty="0">
                <a:latin typeface="Raleway" pitchFamily="2" charset="0"/>
              </a:rPr>
              <a:t>p</a:t>
            </a:r>
            <a:r>
              <a:rPr lang="pt-BR" dirty="0">
                <a:latin typeface="Raleway" pitchFamily="2" charset="0"/>
              </a:rPr>
              <a:t> = desvio padrão</a:t>
            </a:r>
          </a:p>
          <a:p>
            <a:r>
              <a:rPr lang="pt-BR" b="1" dirty="0">
                <a:latin typeface="Raleway" pitchFamily="2" charset="0"/>
              </a:rPr>
              <a:t>e</a:t>
            </a:r>
            <a:r>
              <a:rPr lang="pt-BR" dirty="0">
                <a:latin typeface="Raleway" pitchFamily="2" charset="0"/>
              </a:rPr>
              <a:t> = margem de erro</a:t>
            </a:r>
          </a:p>
          <a:p>
            <a:r>
              <a:rPr lang="pt-BR" b="1" dirty="0">
                <a:latin typeface="Raleway" pitchFamily="2" charset="0"/>
              </a:rPr>
              <a:t>N</a:t>
            </a:r>
            <a:r>
              <a:rPr lang="pt-BR" dirty="0">
                <a:latin typeface="Raleway" pitchFamily="2" charset="0"/>
              </a:rPr>
              <a:t> = tamanho da população</a:t>
            </a:r>
          </a:p>
          <a:p>
            <a:endParaRPr lang="pt-BR" dirty="0">
              <a:latin typeface="Raleway" pitchFamily="2" charset="0"/>
            </a:endParaRPr>
          </a:p>
        </p:txBody>
      </p:sp>
      <p:sp>
        <p:nvSpPr>
          <p:cNvPr id="36" name="Rectangle: Rounded Corners 7">
            <a:extLst>
              <a:ext uri="{FF2B5EF4-FFF2-40B4-BE49-F238E27FC236}">
                <a16:creationId xmlns:a16="http://schemas.microsoft.com/office/drawing/2014/main" id="{204669F9-164C-ED6A-E427-919804C48F48}"/>
              </a:ext>
            </a:extLst>
          </p:cNvPr>
          <p:cNvSpPr/>
          <p:nvPr/>
        </p:nvSpPr>
        <p:spPr>
          <a:xfrm>
            <a:off x="5888458" y="1039856"/>
            <a:ext cx="2371878" cy="988729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39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ea90fcb22_0_3920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pt-BR" sz="2400" dirty="0">
                <a:latin typeface="Raleway Black" pitchFamily="2" charset="0"/>
              </a:rPr>
              <a:t>Tamanho da amostra - Estimar Parâmetros</a:t>
            </a:r>
            <a:endParaRPr sz="900" b="0" i="0" u="none" strike="noStrike" cap="none" dirty="0">
              <a:solidFill>
                <a:srgbClr val="303030"/>
              </a:solidFill>
              <a:latin typeface="Raleway Black" pitchFamily="2" charset="0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" name="Google Shape;421;gfea90fcb22_0_3920">
            <a:extLst>
              <a:ext uri="{FF2B5EF4-FFF2-40B4-BE49-F238E27FC236}">
                <a16:creationId xmlns:a16="http://schemas.microsoft.com/office/drawing/2014/main" id="{E08F3DCC-D84C-9073-39F6-FE0C374C9F17}"/>
              </a:ext>
            </a:extLst>
          </p:cNvPr>
          <p:cNvSpPr txBox="1"/>
          <p:nvPr/>
        </p:nvSpPr>
        <p:spPr>
          <a:xfrm>
            <a:off x="152374" y="491844"/>
            <a:ext cx="3949508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2700"/>
            </a:pPr>
            <a:r>
              <a:rPr lang="en" sz="1600" dirty="0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 – População não conhecida</a:t>
            </a:r>
            <a:endParaRPr lang="en" sz="1600" b="0" i="0" u="none" strike="noStrike" cap="none" dirty="0">
              <a:solidFill>
                <a:srgbClr val="303030"/>
              </a:solidFill>
              <a:latin typeface="Raleway Black"/>
              <a:ea typeface="Raleway Black"/>
              <a:cs typeface="Raleway Black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389282-C3CF-501C-E910-072024C47936}"/>
              </a:ext>
            </a:extLst>
          </p:cNvPr>
          <p:cNvSpPr txBox="1"/>
          <p:nvPr/>
        </p:nvSpPr>
        <p:spPr>
          <a:xfrm>
            <a:off x="1405534" y="1196437"/>
            <a:ext cx="1605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fontAlgn="base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pPr algn="ctr"/>
            <a:r>
              <a:rPr lang="pt-BR" sz="1400" b="1" dirty="0"/>
              <a:t>Tamanho da amostra</a:t>
            </a:r>
          </a:p>
        </p:txBody>
      </p:sp>
      <p:sp>
        <p:nvSpPr>
          <p:cNvPr id="4" name="Igual a 3">
            <a:extLst>
              <a:ext uri="{FF2B5EF4-FFF2-40B4-BE49-F238E27FC236}">
                <a16:creationId xmlns:a16="http://schemas.microsoft.com/office/drawing/2014/main" id="{C8934BCF-C12A-25B0-0738-D5AADD117D94}"/>
              </a:ext>
            </a:extLst>
          </p:cNvPr>
          <p:cNvSpPr/>
          <p:nvPr/>
        </p:nvSpPr>
        <p:spPr>
          <a:xfrm>
            <a:off x="2846930" y="1310013"/>
            <a:ext cx="430306" cy="36154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A39DC1-1656-B317-F3C7-39064667B246}"/>
              </a:ext>
            </a:extLst>
          </p:cNvPr>
          <p:cNvSpPr txBox="1"/>
          <p:nvPr/>
        </p:nvSpPr>
        <p:spPr>
          <a:xfrm>
            <a:off x="3260587" y="1048403"/>
            <a:ext cx="4446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fontAlgn="base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pPr algn="ctr"/>
            <a:r>
              <a:rPr lang="pt-BR" sz="1400" b="1" dirty="0"/>
              <a:t>(Z-score)^2 * </a:t>
            </a:r>
            <a:r>
              <a:rPr lang="pt-BR" sz="1400" b="1" dirty="0" err="1"/>
              <a:t>DesvioPadrão</a:t>
            </a:r>
            <a:r>
              <a:rPr lang="pt-BR" sz="1400" b="1" dirty="0"/>
              <a:t> * (1 – </a:t>
            </a:r>
            <a:r>
              <a:rPr lang="pt-BR" sz="1400" b="1" dirty="0" err="1"/>
              <a:t>DesvioPadrão</a:t>
            </a:r>
            <a:r>
              <a:rPr lang="pt-BR" sz="1400" b="1" dirty="0"/>
              <a:t>)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A30009C-A14A-7BC7-A65F-A215A41C0E62}"/>
              </a:ext>
            </a:extLst>
          </p:cNvPr>
          <p:cNvCxnSpPr/>
          <p:nvPr/>
        </p:nvCxnSpPr>
        <p:spPr>
          <a:xfrm>
            <a:off x="3457810" y="1379232"/>
            <a:ext cx="4068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CAA90AB-858E-91A4-9A6F-2B3CC0BE6BF8}"/>
              </a:ext>
            </a:extLst>
          </p:cNvPr>
          <p:cNvSpPr txBox="1"/>
          <p:nvPr/>
        </p:nvSpPr>
        <p:spPr>
          <a:xfrm>
            <a:off x="4351720" y="1411880"/>
            <a:ext cx="2264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fontAlgn="base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pPr algn="ctr"/>
            <a:r>
              <a:rPr lang="pt-BR" sz="1400" b="1" dirty="0"/>
              <a:t>(margem de erro) ^2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AA35431-D5CC-BB17-89D2-3259FD740D2A}"/>
              </a:ext>
            </a:extLst>
          </p:cNvPr>
          <p:cNvSpPr txBox="1"/>
          <p:nvPr/>
        </p:nvSpPr>
        <p:spPr>
          <a:xfrm>
            <a:off x="1671277" y="2310140"/>
            <a:ext cx="5801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fontAlgn="base">
              <a:buFont typeface="Arial" panose="020B0604020202020204" pitchFamily="34" charset="0"/>
              <a:buNone/>
              <a:defRPr b="1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pt-BR" b="0" dirty="0"/>
              <a:t>Nível de confiança de 95%, um desvio padrão de 0,5 e uma margem de erro (intervalo de confiança) de +/- 5%.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E496AC-C81F-2481-EFAD-5F2F736AEAE9}"/>
              </a:ext>
            </a:extLst>
          </p:cNvPr>
          <p:cNvSpPr txBox="1"/>
          <p:nvPr/>
        </p:nvSpPr>
        <p:spPr>
          <a:xfrm>
            <a:off x="3219605" y="3071332"/>
            <a:ext cx="25203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chemeClr val="accent1"/>
                </a:solidFill>
                <a:effectLst/>
                <a:latin typeface="Raleway" pitchFamily="2" charset="0"/>
              </a:rPr>
              <a:t>((1,96)2 x 0,5(0,5)) / (0,05)2</a:t>
            </a:r>
          </a:p>
          <a:p>
            <a:pPr algn="ctr"/>
            <a:endParaRPr lang="pt-BR" sz="800" b="1" i="0" dirty="0">
              <a:solidFill>
                <a:schemeClr val="accent1"/>
              </a:solidFill>
              <a:effectLst/>
              <a:latin typeface="Raleway" pitchFamily="2" charset="0"/>
            </a:endParaRPr>
          </a:p>
          <a:p>
            <a:pPr algn="ctr"/>
            <a:r>
              <a:rPr lang="pt-BR" b="1" i="1" dirty="0">
                <a:solidFill>
                  <a:schemeClr val="accent1"/>
                </a:solidFill>
                <a:effectLst/>
                <a:latin typeface="Raleway" pitchFamily="2" charset="0"/>
              </a:rPr>
              <a:t>(3,8416 x 0,25) / 0,0025</a:t>
            </a:r>
          </a:p>
          <a:p>
            <a:pPr algn="ctr"/>
            <a:endParaRPr lang="pt-BR" sz="800" b="1" i="0" dirty="0">
              <a:solidFill>
                <a:schemeClr val="accent1"/>
              </a:solidFill>
              <a:effectLst/>
              <a:latin typeface="Raleway" pitchFamily="2" charset="0"/>
            </a:endParaRPr>
          </a:p>
          <a:p>
            <a:pPr algn="ctr"/>
            <a:r>
              <a:rPr lang="pt-BR" b="1" i="1" dirty="0">
                <a:solidFill>
                  <a:schemeClr val="accent1"/>
                </a:solidFill>
                <a:effectLst/>
                <a:latin typeface="Raleway" pitchFamily="2" charset="0"/>
              </a:rPr>
              <a:t>0,9604 / 0,0025</a:t>
            </a:r>
          </a:p>
          <a:p>
            <a:pPr algn="ctr"/>
            <a:endParaRPr lang="pt-BR" sz="800" b="1" i="0" dirty="0">
              <a:solidFill>
                <a:schemeClr val="accent1"/>
              </a:solidFill>
              <a:effectLst/>
              <a:latin typeface="Raleway" pitchFamily="2" charset="0"/>
            </a:endParaRPr>
          </a:p>
          <a:p>
            <a:pPr algn="ctr"/>
            <a:r>
              <a:rPr lang="pt-BR" b="1" i="1" dirty="0">
                <a:solidFill>
                  <a:schemeClr val="accent1"/>
                </a:solidFill>
                <a:effectLst/>
                <a:latin typeface="Raleway" pitchFamily="2" charset="0"/>
              </a:rPr>
              <a:t>384,16</a:t>
            </a:r>
          </a:p>
          <a:p>
            <a:pPr algn="ctr"/>
            <a:endParaRPr lang="pt-BR" sz="800" b="1" i="0" dirty="0">
              <a:solidFill>
                <a:schemeClr val="accent1"/>
              </a:solidFill>
              <a:effectLst/>
              <a:latin typeface="Raleway" pitchFamily="2" charset="0"/>
            </a:endParaRPr>
          </a:p>
          <a:p>
            <a:pPr algn="ctr"/>
            <a:r>
              <a:rPr lang="pt-BR" b="1" i="1" dirty="0">
                <a:solidFill>
                  <a:schemeClr val="accent1"/>
                </a:solidFill>
                <a:effectLst/>
                <a:latin typeface="Raleway" pitchFamily="2" charset="0"/>
              </a:rPr>
              <a:t>385 participantes</a:t>
            </a:r>
            <a:endParaRPr lang="pt-BR" b="1" i="0" dirty="0">
              <a:solidFill>
                <a:schemeClr val="accent1"/>
              </a:solidFill>
              <a:effectLst/>
              <a:latin typeface="Raleway" pitchFamily="2" charset="0"/>
            </a:endParaRPr>
          </a:p>
          <a:p>
            <a:pPr algn="ctr"/>
            <a:endParaRPr lang="pt-BR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004B395-E5A2-FA23-2DEC-11EFC30E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" y="3374378"/>
            <a:ext cx="3111202" cy="11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88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" dirty="0"/>
              <a:t>Teste de hipótese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F4CB8ABE-E4EB-FDA1-8112-98BD903E6585}"/>
              </a:ext>
            </a:extLst>
          </p:cNvPr>
          <p:cNvSpPr txBox="1">
            <a:spLocks/>
          </p:cNvSpPr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20</a:t>
            </a:r>
          </a:p>
        </p:txBody>
      </p:sp>
    </p:spTree>
    <p:extLst>
      <p:ext uri="{BB962C8B-B14F-4D97-AF65-F5344CB8AC3E}">
        <p14:creationId xmlns:p14="http://schemas.microsoft.com/office/powerpoint/2010/main" val="988843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4025299" cy="438722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Teste de hipótese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159406" y="1015289"/>
            <a:ext cx="3421038" cy="1060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400" dirty="0">
                <a:latin typeface="Raleway" pitchFamily="2" charset="0"/>
              </a:rPr>
              <a:t>Decidir, com base na estatística amostral, se uma hipótese sobre um parâmetro populacional deve ou não ser rejeitada (se está certa ou errada e com qual probabilidade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A3D46C-207A-DB58-B2C8-3CEF80230476}"/>
              </a:ext>
            </a:extLst>
          </p:cNvPr>
          <p:cNvSpPr txBox="1"/>
          <p:nvPr/>
        </p:nvSpPr>
        <p:spPr>
          <a:xfrm>
            <a:off x="159406" y="604808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/>
              <a:t>Definição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97E3A-B424-6067-4E7C-E82A3C485C73}"/>
              </a:ext>
            </a:extLst>
          </p:cNvPr>
          <p:cNvSpPr txBox="1"/>
          <p:nvPr/>
        </p:nvSpPr>
        <p:spPr>
          <a:xfrm>
            <a:off x="4479792" y="699247"/>
            <a:ext cx="30812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H0 </a:t>
            </a:r>
            <a:r>
              <a:rPr lang="pt-BR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- hipótese nula normalmente retrata que não existe uma relação no fenômeno medido.</a:t>
            </a:r>
          </a:p>
          <a:p>
            <a:endParaRPr lang="pt-BR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  <a:p>
            <a:r>
              <a:rPr lang="pt-BR" b="1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H1</a:t>
            </a:r>
            <a:r>
              <a:rPr lang="pt-BR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 - </a:t>
            </a:r>
            <a:r>
              <a:rPr lang="pt-BR" dirty="0">
                <a:solidFill>
                  <a:schemeClr val="dk1"/>
                </a:solidFill>
                <a:latin typeface="Raleway" pitchFamily="2" charset="0"/>
              </a:rPr>
              <a:t>hipótese alternativa fala sobre haver efeito</a:t>
            </a:r>
            <a:endParaRPr lang="pt-BR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E56886-4430-BE66-B62D-F6A4C02FEC3C}"/>
              </a:ext>
            </a:extLst>
          </p:cNvPr>
          <p:cNvSpPr txBox="1"/>
          <p:nvPr/>
        </p:nvSpPr>
        <p:spPr>
          <a:xfrm>
            <a:off x="1824958" y="2474567"/>
            <a:ext cx="53096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Homens e mulheres têm salários diferentes quando saem da graduação:</a:t>
            </a:r>
          </a:p>
          <a:p>
            <a:pPr algn="ctr"/>
            <a:endParaRPr lang="pt-BR" sz="1200" dirty="0">
              <a:solidFill>
                <a:schemeClr val="dk1"/>
              </a:solidFill>
              <a:latin typeface="Raleway" pitchFamily="2" charset="0"/>
              <a:sym typeface="Raleway ExtraBold"/>
            </a:endParaRPr>
          </a:p>
          <a:p>
            <a:pPr algn="ctr"/>
            <a:r>
              <a:rPr lang="pt-BR" sz="12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H0: média salarial de homens = média salarial de mulheres</a:t>
            </a:r>
          </a:p>
          <a:p>
            <a:pPr algn="ctr"/>
            <a:r>
              <a:rPr lang="pt-BR" sz="12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H1: média salarial de homens =/= média salarial de mulheres</a:t>
            </a:r>
          </a:p>
          <a:p>
            <a:pPr algn="ctr"/>
            <a:r>
              <a:rPr lang="pt-BR" sz="1200" dirty="0">
                <a:solidFill>
                  <a:schemeClr val="dk1"/>
                </a:solidFill>
                <a:latin typeface="Raleway" pitchFamily="2" charset="0"/>
                <a:sym typeface="Raleway ExtraBold"/>
              </a:rPr>
              <a:t>* Hipóteses são sobre parâmetros, nunca estatísticas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6215AC4-D70A-223E-29F8-453222C3D6C9}"/>
              </a:ext>
            </a:extLst>
          </p:cNvPr>
          <p:cNvSpPr txBox="1"/>
          <p:nvPr/>
        </p:nvSpPr>
        <p:spPr>
          <a:xfrm>
            <a:off x="1732748" y="3712712"/>
            <a:ext cx="5401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dk1"/>
                </a:solidFill>
                <a:latin typeface="Raleway" pitchFamily="2" charset="0"/>
              </a:rPr>
              <a:t>Peso médio de produção de queijo difere do peso alvo de 750g?</a:t>
            </a:r>
          </a:p>
          <a:p>
            <a:pPr algn="ctr"/>
            <a:endParaRPr lang="pt-BR" sz="1200" dirty="0">
              <a:solidFill>
                <a:schemeClr val="dk1"/>
              </a:solidFill>
              <a:latin typeface="Raleway" pitchFamily="2" charset="0"/>
            </a:endParaRPr>
          </a:p>
          <a:p>
            <a:pPr algn="ctr"/>
            <a:r>
              <a:rPr lang="pt-BR" sz="1200" dirty="0">
                <a:solidFill>
                  <a:schemeClr val="dk1"/>
                </a:solidFill>
                <a:latin typeface="Raleway" pitchFamily="2" charset="0"/>
              </a:rPr>
              <a:t>H0: peso médio = 750</a:t>
            </a:r>
          </a:p>
          <a:p>
            <a:pPr algn="ctr"/>
            <a:r>
              <a:rPr lang="pt-BR" sz="1200" dirty="0">
                <a:solidFill>
                  <a:schemeClr val="dk1"/>
                </a:solidFill>
                <a:latin typeface="Raleway" pitchFamily="2" charset="0"/>
              </a:rPr>
              <a:t>H1: peso médio != 750</a:t>
            </a: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2E2A23CC-1DEB-06D6-553D-3D57F8CC91DD}"/>
              </a:ext>
            </a:extLst>
          </p:cNvPr>
          <p:cNvSpPr/>
          <p:nvPr/>
        </p:nvSpPr>
        <p:spPr>
          <a:xfrm>
            <a:off x="1824957" y="2451861"/>
            <a:ext cx="5309667" cy="1069146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A830FB41-87AD-4B1A-BE1F-9A9C54234B55}"/>
              </a:ext>
            </a:extLst>
          </p:cNvPr>
          <p:cNvSpPr/>
          <p:nvPr/>
        </p:nvSpPr>
        <p:spPr>
          <a:xfrm>
            <a:off x="1778853" y="3697109"/>
            <a:ext cx="5309667" cy="920397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32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0" y="0"/>
            <a:ext cx="1860780" cy="41956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Exemplos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890D4-F7BB-D933-9966-26D4BF181B57}"/>
              </a:ext>
            </a:extLst>
          </p:cNvPr>
          <p:cNvSpPr txBox="1"/>
          <p:nvPr/>
        </p:nvSpPr>
        <p:spPr>
          <a:xfrm>
            <a:off x="994267" y="523018"/>
            <a:ext cx="2216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Raleway" pitchFamily="2" charset="0"/>
              </a:defRPr>
            </a:lvl1pPr>
          </a:lstStyle>
          <a:p>
            <a:r>
              <a:rPr lang="pt-BR" dirty="0"/>
              <a:t>Estatística descritiva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A2EE3-D1C2-F077-A4B8-8DA3FC9E5094}"/>
              </a:ext>
            </a:extLst>
          </p:cNvPr>
          <p:cNvSpPr txBox="1"/>
          <p:nvPr/>
        </p:nvSpPr>
        <p:spPr>
          <a:xfrm>
            <a:off x="5729386" y="523018"/>
            <a:ext cx="242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 b="1">
                <a:latin typeface="Raleway" pitchFamily="2" charset="0"/>
              </a:defRPr>
            </a:lvl1pPr>
          </a:lstStyle>
          <a:p>
            <a:r>
              <a:rPr lang="pt-BR" dirty="0"/>
              <a:t>Estatística inferencial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AA3E3E-A911-1AB7-D238-A7C25A259D0D}"/>
              </a:ext>
            </a:extLst>
          </p:cNvPr>
          <p:cNvCxnSpPr>
            <a:cxnSpLocks/>
          </p:cNvCxnSpPr>
          <p:nvPr/>
        </p:nvCxnSpPr>
        <p:spPr>
          <a:xfrm>
            <a:off x="4284921" y="132482"/>
            <a:ext cx="0" cy="439698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D33FF0-DECC-678F-A967-1D8039EC2671}"/>
              </a:ext>
            </a:extLst>
          </p:cNvPr>
          <p:cNvSpPr txBox="1"/>
          <p:nvPr/>
        </p:nvSpPr>
        <p:spPr>
          <a:xfrm>
            <a:off x="148856" y="1127051"/>
            <a:ext cx="186078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Média</a:t>
            </a:r>
          </a:p>
          <a:p>
            <a:endParaRPr lang="pt-BR" sz="8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Mediana</a:t>
            </a:r>
          </a:p>
          <a:p>
            <a:endParaRPr lang="pt-BR" sz="8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Desvio Padrão</a:t>
            </a:r>
          </a:p>
        </p:txBody>
      </p:sp>
      <p:pic>
        <p:nvPicPr>
          <p:cNvPr id="15" name="Picture 14" descr="Chart, bar chart, histogram, waterfall chart&#10;&#10;Description automatically generated">
            <a:extLst>
              <a:ext uri="{FF2B5EF4-FFF2-40B4-BE49-F238E27FC236}">
                <a16:creationId xmlns:a16="http://schemas.microsoft.com/office/drawing/2014/main" id="{74DD5C7A-5ACA-1D75-46EC-3536A15D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0" y="2706621"/>
            <a:ext cx="3402418" cy="19138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FEB144-6BE1-463C-5BE5-47E69F4E6952}"/>
              </a:ext>
            </a:extLst>
          </p:cNvPr>
          <p:cNvSpPr txBox="1"/>
          <p:nvPr/>
        </p:nvSpPr>
        <p:spPr>
          <a:xfrm>
            <a:off x="1640252" y="2436879"/>
            <a:ext cx="129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Visualização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9B2F3-E570-5CB9-7574-F506E056FF72}"/>
              </a:ext>
            </a:extLst>
          </p:cNvPr>
          <p:cNvSpPr txBox="1"/>
          <p:nvPr/>
        </p:nvSpPr>
        <p:spPr>
          <a:xfrm>
            <a:off x="4433777" y="1127051"/>
            <a:ext cx="314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aleway" pitchFamily="2" charset="0"/>
              </a:rPr>
              <a:t>Características da amostra para estimar a população</a:t>
            </a:r>
          </a:p>
        </p:txBody>
      </p:sp>
      <p:pic>
        <p:nvPicPr>
          <p:cNvPr id="19" name="Picture 18" descr="Diagram, venn diagram&#10;&#10;Description automatically generated">
            <a:extLst>
              <a:ext uri="{FF2B5EF4-FFF2-40B4-BE49-F238E27FC236}">
                <a16:creationId xmlns:a16="http://schemas.microsoft.com/office/drawing/2014/main" id="{F1F8B83B-700E-05BF-AFCE-B02B32267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90" y="2549986"/>
            <a:ext cx="1504543" cy="13458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D3A501-0BE0-669E-E56B-F053AC102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063" y="2379389"/>
            <a:ext cx="2266927" cy="170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0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5412054" cy="53107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Introdução à Estatística Inferencial</a:t>
            </a:r>
            <a:endParaRPr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74739-577D-00E4-8FD6-C03959909A13}"/>
              </a:ext>
            </a:extLst>
          </p:cNvPr>
          <p:cNvSpPr txBox="1"/>
          <p:nvPr/>
        </p:nvSpPr>
        <p:spPr>
          <a:xfrm>
            <a:off x="1566863" y="1338059"/>
            <a:ext cx="2250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aleway" pitchFamily="2" charset="0"/>
              </a:rPr>
              <a:t>Estatística causal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B1D689D-FCEA-8316-EF58-615B35A946D4}"/>
              </a:ext>
            </a:extLst>
          </p:cNvPr>
          <p:cNvSpPr/>
          <p:nvPr/>
        </p:nvSpPr>
        <p:spPr>
          <a:xfrm>
            <a:off x="4019107" y="1245916"/>
            <a:ext cx="563526" cy="531073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4A05C4-D9F2-CC66-4D4A-48FCB7A91203}"/>
              </a:ext>
            </a:extLst>
          </p:cNvPr>
          <p:cNvSpPr/>
          <p:nvPr/>
        </p:nvSpPr>
        <p:spPr>
          <a:xfrm>
            <a:off x="4976038" y="742248"/>
            <a:ext cx="3104707" cy="1489505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46798-392C-6BD0-F9DB-2244F2D8359E}"/>
              </a:ext>
            </a:extLst>
          </p:cNvPr>
          <p:cNvSpPr txBox="1"/>
          <p:nvPr/>
        </p:nvSpPr>
        <p:spPr>
          <a:xfrm>
            <a:off x="5199321" y="1138004"/>
            <a:ext cx="26581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itchFamily="2" charset="0"/>
              </a:rPr>
              <a:t>Busca determinar se mudanças em uma variável causam mudança em outra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6380D-3ADD-A83E-412F-73A7EDCABA17}"/>
              </a:ext>
            </a:extLst>
          </p:cNvPr>
          <p:cNvSpPr txBox="1"/>
          <p:nvPr/>
        </p:nvSpPr>
        <p:spPr>
          <a:xfrm>
            <a:off x="159406" y="2692060"/>
            <a:ext cx="3530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Raleway" pitchFamily="2" charset="0"/>
              </a:defRPr>
            </a:lvl1pPr>
          </a:lstStyle>
          <a:p>
            <a:r>
              <a:rPr lang="pt-BR" dirty="0"/>
              <a:t>Correlação não implica em causa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51348DB5-C995-D9E6-80A0-85FC78AFC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7" t="65079" r="1869" b="-318"/>
          <a:stretch/>
        </p:blipFill>
        <p:spPr>
          <a:xfrm>
            <a:off x="3080982" y="3328474"/>
            <a:ext cx="2981768" cy="10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2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fea90fcb22_0_1903"/>
          <p:cNvPicPr preferRelativeResize="0"/>
          <p:nvPr/>
        </p:nvPicPr>
        <p:blipFill rotWithShape="1">
          <a:blip r:embed="rId3">
            <a:alphaModFix/>
          </a:blip>
          <a:srcRect l="465" r="465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ea90fcb22_0_1903"/>
          <p:cNvSpPr txBox="1">
            <a:spLocks noGrp="1"/>
          </p:cNvSpPr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População e Amostra</a:t>
            </a:r>
            <a:endParaRPr dirty="0"/>
          </a:p>
        </p:txBody>
      </p:sp>
      <p:sp>
        <p:nvSpPr>
          <p:cNvPr id="3" name="Google Shape;360;gfea90fcb22_0_1903">
            <a:extLst>
              <a:ext uri="{FF2B5EF4-FFF2-40B4-BE49-F238E27FC236}">
                <a16:creationId xmlns:a16="http://schemas.microsoft.com/office/drawing/2014/main" id="{D3D644BF-3011-4499-17F0-BB5BCA6A8A00}"/>
              </a:ext>
            </a:extLst>
          </p:cNvPr>
          <p:cNvSpPr txBox="1">
            <a:spLocks/>
          </p:cNvSpPr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ExtraBold"/>
              <a:buNone/>
              <a:defRPr sz="3300" b="0" i="0" u="none" strike="noStrike" cap="non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ExtraBold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BR" dirty="0"/>
              <a:t>Aula 2</a:t>
            </a:r>
          </a:p>
        </p:txBody>
      </p:sp>
    </p:spTree>
    <p:extLst>
      <p:ext uri="{BB962C8B-B14F-4D97-AF65-F5344CB8AC3E}">
        <p14:creationId xmlns:p14="http://schemas.microsoft.com/office/powerpoint/2010/main" val="71591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ea90fcb22_0_3284"/>
          <p:cNvSpPr txBox="1">
            <a:spLocks noGrp="1"/>
          </p:cNvSpPr>
          <p:nvPr>
            <p:ph type="title" idx="6"/>
          </p:nvPr>
        </p:nvSpPr>
        <p:spPr>
          <a:xfrm>
            <a:off x="159406" y="69537"/>
            <a:ext cx="3922941" cy="430193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Estatística Inferencial</a:t>
            </a:r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34FBA-9A9D-C84E-8CE1-A2346DB1257F}"/>
              </a:ext>
            </a:extLst>
          </p:cNvPr>
          <p:cNvSpPr txBox="1"/>
          <p:nvPr/>
        </p:nvSpPr>
        <p:spPr>
          <a:xfrm>
            <a:off x="6188215" y="590409"/>
            <a:ext cx="1057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u="sng"/>
            </a:lvl1pPr>
          </a:lstStyle>
          <a:p>
            <a:r>
              <a:rPr lang="pt-BR" b="1" dirty="0">
                <a:latin typeface="Raleway" pitchFamily="2" charset="0"/>
              </a:rPr>
              <a:t>Amostra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F0E0F-8FE4-A0E0-3C31-FB9E37AE8E7C}"/>
              </a:ext>
            </a:extLst>
          </p:cNvPr>
          <p:cNvSpPr txBox="1"/>
          <p:nvPr/>
        </p:nvSpPr>
        <p:spPr>
          <a:xfrm>
            <a:off x="1344975" y="514719"/>
            <a:ext cx="1228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u="sng" dirty="0">
                <a:latin typeface="Raleway" pitchFamily="2" charset="0"/>
              </a:rPr>
              <a:t>População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306F3-B767-4BA5-6961-F59FCED9E026}"/>
              </a:ext>
            </a:extLst>
          </p:cNvPr>
          <p:cNvSpPr txBox="1"/>
          <p:nvPr/>
        </p:nvSpPr>
        <p:spPr>
          <a:xfrm>
            <a:off x="233832" y="1355672"/>
            <a:ext cx="2924035" cy="59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1600" dirty="0">
                <a:latin typeface="Raleway" pitchFamily="2" charset="0"/>
              </a:rPr>
              <a:t>Conjunto de elementos com uma característica comum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CB8F1E-F19B-D972-93E7-558350BD1A6B}"/>
              </a:ext>
            </a:extLst>
          </p:cNvPr>
          <p:cNvCxnSpPr/>
          <p:nvPr/>
        </p:nvCxnSpPr>
        <p:spPr>
          <a:xfrm>
            <a:off x="4295553" y="499730"/>
            <a:ext cx="0" cy="4199861"/>
          </a:xfrm>
          <a:prstGeom prst="line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A3D46C-207A-DB58-B2C8-3CEF80230476}"/>
              </a:ext>
            </a:extLst>
          </p:cNvPr>
          <p:cNvSpPr txBox="1"/>
          <p:nvPr/>
        </p:nvSpPr>
        <p:spPr>
          <a:xfrm>
            <a:off x="233833" y="1031828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/>
              <a:t>Definição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16D6D-ED67-A5E2-C94D-6CEB20492CA7}"/>
              </a:ext>
            </a:extLst>
          </p:cNvPr>
          <p:cNvSpPr txBox="1"/>
          <p:nvPr/>
        </p:nvSpPr>
        <p:spPr>
          <a:xfrm>
            <a:off x="233833" y="2234500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/>
              <a:t>Exemplo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970B3-0BF4-1CF6-DF4A-7347B8B589B6}"/>
              </a:ext>
            </a:extLst>
          </p:cNvPr>
          <p:cNvSpPr txBox="1"/>
          <p:nvPr/>
        </p:nvSpPr>
        <p:spPr>
          <a:xfrm>
            <a:off x="233831" y="2550485"/>
            <a:ext cx="32855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>
                <a:latin typeface="Raleway" pitchFamily="2" charset="0"/>
              </a:rPr>
              <a:t>População do Brasil </a:t>
            </a:r>
            <a:r>
              <a:rPr lang="pt-BR" dirty="0">
                <a:latin typeface="Raleway" pitchFamily="2" charset="0"/>
              </a:rPr>
              <a:t>– Todas as pessoas que residem dentro do território brasileiro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56346E-BEAD-FAA1-B8C6-C1FCBFA8B706}"/>
              </a:ext>
            </a:extLst>
          </p:cNvPr>
          <p:cNvSpPr txBox="1"/>
          <p:nvPr/>
        </p:nvSpPr>
        <p:spPr>
          <a:xfrm>
            <a:off x="233831" y="3511507"/>
            <a:ext cx="35088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>
                <a:latin typeface="Raleway" pitchFamily="2" charset="0"/>
              </a:rPr>
              <a:t>Infectados pela Covid-19 no Brasil  </a:t>
            </a:r>
            <a:r>
              <a:rPr lang="pt-BR" dirty="0">
                <a:latin typeface="Raleway" pitchFamily="2" charset="0"/>
              </a:rPr>
              <a:t>– Todas as pessoas que residem dentro do território brasileiro e que foram infectadas com o vírus da Covid-19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88C64-CF78-BBA8-632C-DA716D4A3253}"/>
              </a:ext>
            </a:extLst>
          </p:cNvPr>
          <p:cNvSpPr txBox="1"/>
          <p:nvPr/>
        </p:nvSpPr>
        <p:spPr>
          <a:xfrm>
            <a:off x="4646428" y="1355672"/>
            <a:ext cx="3444949" cy="101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dirty="0">
                <a:latin typeface="Raleway" pitchFamily="2" charset="0"/>
              </a:rPr>
              <a:t>Subconjunto da população que é estudado para investigar as características ou o comportamento da população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003A6-C16B-3D27-D13C-9FF8716C9352}"/>
              </a:ext>
            </a:extLst>
          </p:cNvPr>
          <p:cNvSpPr txBox="1"/>
          <p:nvPr/>
        </p:nvSpPr>
        <p:spPr>
          <a:xfrm>
            <a:off x="4646428" y="1031828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/>
              <a:t>Definição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8AF7BA-A526-AD81-63C5-88F64A732DEA}"/>
              </a:ext>
            </a:extLst>
          </p:cNvPr>
          <p:cNvSpPr txBox="1"/>
          <p:nvPr/>
        </p:nvSpPr>
        <p:spPr>
          <a:xfrm>
            <a:off x="4646428" y="277208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/>
              <a:t>Exemplo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43E544-E003-EF25-1E7B-034F0CE6F748}"/>
              </a:ext>
            </a:extLst>
          </p:cNvPr>
          <p:cNvSpPr txBox="1"/>
          <p:nvPr/>
        </p:nvSpPr>
        <p:spPr>
          <a:xfrm>
            <a:off x="4646428" y="3132942"/>
            <a:ext cx="3636334" cy="133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chemeClr val="dk1"/>
              </a:buClr>
              <a:buSzPts val="3700"/>
              <a:buFont typeface="Raleway ExtraBold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defRPr>
            </a:lvl1pPr>
            <a:lvl2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2pPr>
            <a:lvl3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3pPr>
            <a:lvl4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4pPr>
            <a:lvl5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5pPr>
            <a:lvl6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6pPr>
            <a:lvl7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7pPr>
            <a:lvl8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8pPr>
            <a:lvl9pPr>
              <a:buSzPts val="1500"/>
              <a:buFont typeface="Raleway ExtraBold"/>
              <a:buNone/>
              <a:defRPr sz="1800">
                <a:latin typeface="Raleway"/>
                <a:ea typeface="Raleway"/>
                <a:cs typeface="Raleway"/>
              </a:defRPr>
            </a:lvl9pPr>
          </a:lstStyle>
          <a:p>
            <a:r>
              <a:rPr lang="pt-BR" b="1" dirty="0">
                <a:latin typeface="Raleway" pitchFamily="2" charset="0"/>
              </a:rPr>
              <a:t>Pesquisas eleitorais </a:t>
            </a:r>
            <a:r>
              <a:rPr lang="pt-BR" dirty="0">
                <a:latin typeface="Raleway" pitchFamily="2" charset="0"/>
              </a:rPr>
              <a:t>– São escolhidas pessoas aleatoriamente para responder qual candidato eles irão votar e assim estimar o comportamento da população como um todo</a:t>
            </a:r>
          </a:p>
        </p:txBody>
      </p:sp>
    </p:spTree>
    <p:extLst>
      <p:ext uri="{BB962C8B-B14F-4D97-AF65-F5344CB8AC3E}">
        <p14:creationId xmlns:p14="http://schemas.microsoft.com/office/powerpoint/2010/main" val="18585857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2382</Words>
  <Application>Microsoft Office PowerPoint</Application>
  <PresentationFormat>Apresentação na tela (16:9)</PresentationFormat>
  <Paragraphs>378</Paragraphs>
  <Slides>54</Slides>
  <Notes>54</Notes>
  <HiddenSlides>3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4" baseType="lpstr">
      <vt:lpstr>Raleway Black</vt:lpstr>
      <vt:lpstr>Raleway Medium</vt:lpstr>
      <vt:lpstr>Arial</vt:lpstr>
      <vt:lpstr>Calibri</vt:lpstr>
      <vt:lpstr>Montserrat</vt:lpstr>
      <vt:lpstr>Raleway SemiBold</vt:lpstr>
      <vt:lpstr>Raleway ExtraBold</vt:lpstr>
      <vt:lpstr>Montserrat Black</vt:lpstr>
      <vt:lpstr>Raleway</vt:lpstr>
      <vt:lpstr>Tema Oficial Slides DNC 2022</vt:lpstr>
      <vt:lpstr>Estatística Inferencial</vt:lpstr>
      <vt:lpstr>Alexsandro Pompeu</vt:lpstr>
      <vt:lpstr>Conteúdo do Curso</vt:lpstr>
      <vt:lpstr>Introdução à Estatística Inferencial</vt:lpstr>
      <vt:lpstr>Introdução à Estatística Inferencial</vt:lpstr>
      <vt:lpstr>Exemplos</vt:lpstr>
      <vt:lpstr>Introdução à Estatística Inferencial</vt:lpstr>
      <vt:lpstr>População e Amostra</vt:lpstr>
      <vt:lpstr>Estatística Inferencial</vt:lpstr>
      <vt:lpstr>Estatística Inferencial</vt:lpstr>
      <vt:lpstr>Introdução à Estatística Inferencial</vt:lpstr>
      <vt:lpstr>Estatística Inferencial</vt:lpstr>
      <vt:lpstr>Estatística Inferencial</vt:lpstr>
      <vt:lpstr>Estatística Inferencial</vt:lpstr>
      <vt:lpstr>Estatística Inferencial</vt:lpstr>
      <vt:lpstr>Retomando conceitos de estatística descritiva</vt:lpstr>
      <vt:lpstr>Retomando conceitos….</vt:lpstr>
      <vt:lpstr>Amostragem</vt:lpstr>
      <vt:lpstr>Amostragem</vt:lpstr>
      <vt:lpstr>Amostragem</vt:lpstr>
      <vt:lpstr>Amostragem Aleatória - Teórica</vt:lpstr>
      <vt:lpstr>Amostragem</vt:lpstr>
      <vt:lpstr>Amostragem Aleatória - Prática</vt:lpstr>
      <vt:lpstr>Amostragem Sistemática - Teórica</vt:lpstr>
      <vt:lpstr>Amostragem</vt:lpstr>
      <vt:lpstr>Amostragem Sistemática - Prática</vt:lpstr>
      <vt:lpstr>Amostragem Estratificada - Teórica</vt:lpstr>
      <vt:lpstr>Amostragem</vt:lpstr>
      <vt:lpstr>Amostragem Estratificada - Prática</vt:lpstr>
      <vt:lpstr>Amostragem Clusterizada - Teórica</vt:lpstr>
      <vt:lpstr>Amostragem</vt:lpstr>
      <vt:lpstr>Amostragem Clusterizada - Prática</vt:lpstr>
      <vt:lpstr>Probabilidade</vt:lpstr>
      <vt:lpstr>Probabilidade</vt:lpstr>
      <vt:lpstr>Probabilidade x Frequência</vt:lpstr>
      <vt:lpstr>Tipos de variáveis</vt:lpstr>
      <vt:lpstr>Apresentação do PowerPoint</vt:lpstr>
      <vt:lpstr>Apresentação do PowerPoint</vt:lpstr>
      <vt:lpstr>Apresentação do PowerPoint</vt:lpstr>
      <vt:lpstr>Teorema do Limite Central</vt:lpstr>
      <vt:lpstr>Apresentação do PowerPoint</vt:lpstr>
      <vt:lpstr>Apresentação do PowerPoint</vt:lpstr>
      <vt:lpstr>Apresentação do PowerPoint</vt:lpstr>
      <vt:lpstr>Teorema do Limite Central - Teórico</vt:lpstr>
      <vt:lpstr>Intervalo de confiança – Estimar parâmetros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Teste de hipótese</vt:lpstr>
      <vt:lpstr>Teste de hipótese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Git</dc:title>
  <cp:lastModifiedBy>Alexsandro Araujo Pompeu</cp:lastModifiedBy>
  <cp:revision>198</cp:revision>
  <dcterms:modified xsi:type="dcterms:W3CDTF">2022-09-27T22:59:01Z</dcterms:modified>
</cp:coreProperties>
</file>